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590" r:id="rId4"/>
    <p:sldId id="482" r:id="rId5"/>
    <p:sldId id="581" r:id="rId6"/>
    <p:sldId id="582" r:id="rId7"/>
    <p:sldId id="588" r:id="rId8"/>
    <p:sldId id="583" r:id="rId9"/>
    <p:sldId id="584" r:id="rId10"/>
    <p:sldId id="585" r:id="rId11"/>
    <p:sldId id="586" r:id="rId12"/>
    <p:sldId id="587" r:id="rId13"/>
    <p:sldId id="486" r:id="rId14"/>
    <p:sldId id="589" r:id="rId15"/>
    <p:sldId id="635" r:id="rId16"/>
    <p:sldId id="567" r:id="rId17"/>
    <p:sldId id="568" r:id="rId18"/>
    <p:sldId id="599" r:id="rId19"/>
    <p:sldId id="600" r:id="rId20"/>
    <p:sldId id="638" r:id="rId21"/>
    <p:sldId id="591" r:id="rId22"/>
    <p:sldId id="505" r:id="rId23"/>
    <p:sldId id="569" r:id="rId24"/>
    <p:sldId id="602" r:id="rId25"/>
    <p:sldId id="639" r:id="rId26"/>
    <p:sldId id="641" r:id="rId27"/>
    <p:sldId id="640" r:id="rId28"/>
    <p:sldId id="642" r:id="rId29"/>
    <p:sldId id="592" r:id="rId30"/>
    <p:sldId id="606" r:id="rId31"/>
    <p:sldId id="607" r:id="rId32"/>
    <p:sldId id="593" r:id="rId33"/>
    <p:sldId id="610" r:id="rId34"/>
    <p:sldId id="611" r:id="rId35"/>
    <p:sldId id="612" r:id="rId36"/>
    <p:sldId id="644" r:id="rId37"/>
    <p:sldId id="645" r:id="rId38"/>
    <p:sldId id="646" r:id="rId39"/>
    <p:sldId id="647" r:id="rId40"/>
    <p:sldId id="594" r:id="rId41"/>
    <p:sldId id="614" r:id="rId42"/>
    <p:sldId id="615" r:id="rId43"/>
    <p:sldId id="616" r:id="rId44"/>
    <p:sldId id="595" r:id="rId45"/>
    <p:sldId id="618" r:id="rId46"/>
    <p:sldId id="619" r:id="rId47"/>
    <p:sldId id="620" r:id="rId48"/>
    <p:sldId id="596" r:id="rId49"/>
    <p:sldId id="634" r:id="rId50"/>
    <p:sldId id="623" r:id="rId51"/>
    <p:sldId id="624" r:id="rId52"/>
    <p:sldId id="633" r:id="rId53"/>
    <p:sldId id="648" r:id="rId54"/>
    <p:sldId id="649" r:id="rId55"/>
    <p:sldId id="650" r:id="rId56"/>
    <p:sldId id="386" r:id="rId57"/>
  </p:sldIdLst>
  <p:sldSz cx="12192000" cy="6858000"/>
  <p:notesSz cx="6797675" cy="98726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4" autoAdjust="0"/>
    <p:restoredTop sz="94660"/>
  </p:normalViewPr>
  <p:slideViewPr>
    <p:cSldViewPr snapToGrid="0">
      <p:cViewPr varScale="1">
        <p:scale>
          <a:sx n="52" d="100"/>
          <a:sy n="52" d="100"/>
        </p:scale>
        <p:origin x="6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tableStyles" Target="tableStyle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Galant\Desktop\Osnovna%20&#353;kola%20Eugena%20Kumi&#269;i&#263;a%20Velika%20Gorica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Galant\Desktop\Osnovna%20&#353;kola%20Eugena%20Kumi&#269;i&#263;a%20Velika%20Gorica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Galant\Desktop\Osnovna%20&#353;kola%20Eugena%20Kumi&#269;i&#263;a%20Velika%20Gorica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Galant\Desktop\Osnovna%20&#353;kola%20Eugena%20Kumi&#269;i&#263;a%20Velika%20Goric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Galant\Desktop\Osnovna%20&#353;kola%20Eugena%20Kumi&#269;i&#263;a%20Velika%20Goric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lant\Desktop\Osnovna%20&#353;kola%20Eugena%20Kumi&#269;i&#263;a%20Velika%20Goric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lant\Desktop\Osnovna%20&#353;kola%20Eugena%20Kumi&#269;i&#263;a%20Velika%20Goric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lant\Desktop\Osnovna%20&#353;kola%20Eugena%20Kumi&#269;i&#263;a%20Velika%20Goric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lant\Desktop\Osnovna%20&#353;kola%20Eugena%20Kumi&#269;i&#263;a%20Velika%20Goric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Galant\Desktop\Osnovna%20&#353;kola%20Eugena%20Kumi&#269;i&#263;a%20Velika%20Gorica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Galant\Desktop\Osnovna%20&#353;kola%20Eugena%20Kumi&#269;i&#263;a%20Velika%20Gorica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Galant\Desktop\Osnovna%20&#353;kola%20Eugena%20Kumi&#269;i&#263;a%20Velika%20Gor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UTJECAJ PANDEMIJE COVID-19 NA ŽIVOT UČENIKA:</a:t>
            </a:r>
            <a:r>
              <a:rPr lang="hr-HR" sz="1400" baseline="0"/>
              <a:t> </a:t>
            </a:r>
            <a:r>
              <a:rPr lang="hr-HR" sz="1400"/>
              <a:t>UČENICI 4. RAZREDA</a:t>
            </a:r>
          </a:p>
        </c:rich>
      </c:tx>
      <c:layout>
        <c:manualLayout>
          <c:xMode val="edge"/>
          <c:yMode val="edge"/>
          <c:x val="0.12528462885704272"/>
          <c:y val="3.19962825658465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358289076"/>
          <c:y val="0.20417557727463051"/>
          <c:w val="0.77998711172694557"/>
          <c:h val="0.68391030705936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'[Osnovna škola Eugena Kumičića Velika Gorica.xlsx]ČETVRTI RAZREDI'!$B$4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solidFill>
              <a:srgbClr val="4472C4">
                <a:lumMod val="60000"/>
                <a:lumOff val="40000"/>
              </a:srgb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Gorica.xlsx]ČETVRTI RAZREDI'!$A$5:$A$9</c:f>
              <c:strCache>
                <c:ptCount val="5"/>
                <c:pt idx="0">
                  <c:v>Jako loše</c:v>
                </c:pt>
                <c:pt idx="1">
                  <c:v>Loše</c:v>
                </c:pt>
                <c:pt idx="2">
                  <c:v>Ni loše ni dobro</c:v>
                </c:pt>
                <c:pt idx="3">
                  <c:v>Dobro</c:v>
                </c:pt>
                <c:pt idx="4">
                  <c:v>Jako dobro</c:v>
                </c:pt>
              </c:strCache>
            </c:strRef>
          </c:cat>
          <c:val>
            <c:numRef>
              <c:f>'[Osnovna škola Eugena Kumičića Velika Gorica.xlsx]ČETVRTI RAZREDI'!$B$5:$B$9</c:f>
              <c:numCache>
                <c:formatCode>General</c:formatCode>
                <c:ptCount val="5"/>
                <c:pt idx="0">
                  <c:v>20.7</c:v>
                </c:pt>
                <c:pt idx="1">
                  <c:v>18.5</c:v>
                </c:pt>
                <c:pt idx="2">
                  <c:v>47.8</c:v>
                </c:pt>
                <c:pt idx="3">
                  <c:v>9.8000000000000007</c:v>
                </c:pt>
                <c:pt idx="4">
                  <c:v>3.3</c:v>
                </c:pt>
              </c:numCache>
            </c:numRef>
          </c:val>
        </c:ser>
        <c:ser>
          <c:idx val="1"/>
          <c:order val="1"/>
          <c:tx>
            <c:strRef>
              <c:f>'[Osnovna škola Eugena Kumičića Velika Gorica.xlsx]ČETVRTI RAZREDI'!$C$4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rgbClr val="FF505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Gorica.xlsx]ČETVRTI RAZREDI'!$A$5:$A$9</c:f>
              <c:strCache>
                <c:ptCount val="5"/>
                <c:pt idx="0">
                  <c:v>Jako loše</c:v>
                </c:pt>
                <c:pt idx="1">
                  <c:v>Loše</c:v>
                </c:pt>
                <c:pt idx="2">
                  <c:v>Ni loše ni dobro</c:v>
                </c:pt>
                <c:pt idx="3">
                  <c:v>Dobro</c:v>
                </c:pt>
                <c:pt idx="4">
                  <c:v>Jako dobro</c:v>
                </c:pt>
              </c:strCache>
            </c:strRef>
          </c:cat>
          <c:val>
            <c:numRef>
              <c:f>'[Osnovna škola Eugena Kumičića Velika Gorica.xlsx]ČETVRTI RAZREDI'!$C$5:$C$9</c:f>
              <c:numCache>
                <c:formatCode>General</c:formatCode>
                <c:ptCount val="5"/>
                <c:pt idx="0">
                  <c:v>19.5</c:v>
                </c:pt>
                <c:pt idx="1">
                  <c:v>24.6</c:v>
                </c:pt>
                <c:pt idx="2">
                  <c:v>45.2</c:v>
                </c:pt>
                <c:pt idx="3">
                  <c:v>7.7</c:v>
                </c:pt>
                <c:pt idx="4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-806005904"/>
        <c:axId val="-805995568"/>
      </c:barChart>
      <c:valAx>
        <c:axId val="-805995568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-806005904"/>
        <c:crosses val="autoZero"/>
        <c:crossBetween val="between"/>
      </c:valAx>
      <c:catAx>
        <c:axId val="-806005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-8059955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887481559209204"/>
          <c:y val="0.12718159257330189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NASTAVNIČKE PRAKSE U NASTAVI NA DALJINU: UČENICI 6. RAZREDA </a:t>
            </a:r>
          </a:p>
        </c:rich>
      </c:tx>
      <c:layout>
        <c:manualLayout>
          <c:xMode val="edge"/>
          <c:yMode val="edge"/>
          <c:x val="0.24753238546603476"/>
          <c:y val="4.97335701598579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7.0568496473485856E-2"/>
          <c:y val="0.21887805764954335"/>
          <c:w val="0.88914171984426138"/>
          <c:h val="0.48864677883293006"/>
        </c:manualLayout>
      </c:layout>
      <c:lineChart>
        <c:grouping val="standard"/>
        <c:varyColors val="0"/>
        <c:ser>
          <c:idx val="0"/>
          <c:order val="0"/>
          <c:tx>
            <c:strRef>
              <c:f>'[Osnovna škola Eugena Kumičića Velika Gorica.xlsx]ŠESTI RAZREDI'!$B$122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24640647759703E-2"/>
                  <c:y val="3.90125287581533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712505131171447E-2"/>
                  <c:y val="3.9200757098968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712505131171492E-2"/>
                  <c:y val="3.9200757098968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294000907206998E-2"/>
                  <c:y val="-4.8174054773221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781396070666327E-2"/>
                  <c:y val="5.65715935809272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864114142130154E-2"/>
                  <c:y val="3.2095961361845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Gorica.xlsx]ŠESTI RAZREDI'!$A$123:$A$130</c:f>
              <c:strCache>
                <c:ptCount val="8"/>
                <c:pt idx="0">
                  <c:v>Održavali online nastavu u prijenosu uživo pomoću programa za videokomunikaciju </c:v>
                </c:pt>
                <c:pt idx="1">
                  <c:v>Slali ti materijale i zadatke</c:v>
                </c:pt>
                <c:pt idx="2">
                  <c:v>Postavljali materijale na Microsoft Teams, Yammer, Loomen...</c:v>
                </c:pt>
                <c:pt idx="3">
                  <c:v>Provjeravali s tobom obavljaš li zadatke</c:v>
                </c:pt>
                <c:pt idx="4">
                  <c:v>Davali ti povratne informacije o učenju i postignućima</c:v>
                </c:pt>
                <c:pt idx="5">
                  <c:v>Davali ti savjete o tome kako samostalno učiti</c:v>
                </c:pt>
                <c:pt idx="6">
                  <c:v>Kontaktirali te i pitali kako se osjećaš</c:v>
                </c:pt>
                <c:pt idx="7">
                  <c:v>Pitali te trebaš li pomoć u vezi učenja</c:v>
                </c:pt>
              </c:strCache>
            </c:strRef>
          </c:cat>
          <c:val>
            <c:numRef>
              <c:f>'[Osnovna škola Eugena Kumičića Velika Gorica.xlsx]ŠESTI RAZREDI'!$B$123:$B$130</c:f>
              <c:numCache>
                <c:formatCode>General</c:formatCode>
                <c:ptCount val="8"/>
                <c:pt idx="0">
                  <c:v>3.65</c:v>
                </c:pt>
                <c:pt idx="1">
                  <c:v>4.43</c:v>
                </c:pt>
                <c:pt idx="2">
                  <c:v>4.3499999999999996</c:v>
                </c:pt>
                <c:pt idx="3">
                  <c:v>3.47</c:v>
                </c:pt>
                <c:pt idx="4">
                  <c:v>3.44</c:v>
                </c:pt>
                <c:pt idx="5">
                  <c:v>2.44</c:v>
                </c:pt>
                <c:pt idx="6">
                  <c:v>1.78</c:v>
                </c:pt>
                <c:pt idx="7">
                  <c:v>2.2000000000000002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'[Osnovna škola Eugena Kumičića Velika Gorica.xlsx]ŠESTI RAZREDI'!$C$122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781396070666327E-2"/>
                  <c:y val="-5.4062958234312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094782662068423E-2"/>
                  <c:y val="-4.04502389138898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622386852386211E-2"/>
                  <c:y val="6.390828045204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348469250526427E-2"/>
                  <c:y val="-7.5007624070890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62238685238626E-2"/>
                  <c:y val="4.55376273575364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6443234946128883E-2"/>
                  <c:y val="6.6165676985892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189319310382936E-2"/>
                  <c:y val="-6.4096709561611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6417585641978814E-2"/>
                  <c:y val="-3.5433363250240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Gorica.xlsx]ŠESTI RAZREDI'!$A$123:$A$130</c:f>
              <c:strCache>
                <c:ptCount val="8"/>
                <c:pt idx="0">
                  <c:v>Održavali online nastavu u prijenosu uživo pomoću programa za videokomunikaciju </c:v>
                </c:pt>
                <c:pt idx="1">
                  <c:v>Slali ti materijale i zadatke</c:v>
                </c:pt>
                <c:pt idx="2">
                  <c:v>Postavljali materijale na Microsoft Teams, Yammer, Loomen...</c:v>
                </c:pt>
                <c:pt idx="3">
                  <c:v>Provjeravali s tobom obavljaš li zadatke</c:v>
                </c:pt>
                <c:pt idx="4">
                  <c:v>Davali ti povratne informacije o učenju i postignućima</c:v>
                </c:pt>
                <c:pt idx="5">
                  <c:v>Davali ti savjete o tome kako samostalno učiti</c:v>
                </c:pt>
                <c:pt idx="6">
                  <c:v>Kontaktirali te i pitali kako se osjećaš</c:v>
                </c:pt>
                <c:pt idx="7">
                  <c:v>Pitali te trebaš li pomoć u vezi učenja</c:v>
                </c:pt>
              </c:strCache>
            </c:strRef>
          </c:cat>
          <c:val>
            <c:numRef>
              <c:f>'[Osnovna škola Eugena Kumičića Velika Gorica.xlsx]ŠESTI RAZREDI'!$C$123:$C$130</c:f>
              <c:numCache>
                <c:formatCode>General</c:formatCode>
                <c:ptCount val="8"/>
                <c:pt idx="0">
                  <c:v>4.03</c:v>
                </c:pt>
                <c:pt idx="1">
                  <c:v>4.45</c:v>
                </c:pt>
                <c:pt idx="2">
                  <c:v>4.2699999999999996</c:v>
                </c:pt>
                <c:pt idx="3">
                  <c:v>3.52</c:v>
                </c:pt>
                <c:pt idx="4">
                  <c:v>3.03</c:v>
                </c:pt>
                <c:pt idx="5">
                  <c:v>2.23</c:v>
                </c:pt>
                <c:pt idx="6">
                  <c:v>1.8</c:v>
                </c:pt>
                <c:pt idx="7">
                  <c:v>2.2599999999999998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47379312"/>
        <c:axId val="-647380400"/>
      </c:lineChart>
      <c:catAx>
        <c:axId val="-64737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80400"/>
        <c:crosses val="autoZero"/>
        <c:auto val="1"/>
        <c:lblAlgn val="ctr"/>
        <c:lblOffset val="100"/>
        <c:noMultiLvlLbl val="0"/>
      </c:catAx>
      <c:valAx>
        <c:axId val="-647380400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793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510450174770807"/>
          <c:y val="0.13859088217880403"/>
          <c:w val="0.64242922715229311"/>
          <c:h val="4.4443014783010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USPOREDBA</a:t>
            </a:r>
            <a:r>
              <a:rPr lang="hr-HR" sz="1400" baseline="0"/>
              <a:t> NASTAVE NA DALJINU I NASTAVE U ŠKOLI</a:t>
            </a:r>
            <a:r>
              <a:rPr lang="hr-HR" sz="1400"/>
              <a:t>: UČENICI 8. RAZREDA </a:t>
            </a:r>
          </a:p>
        </c:rich>
      </c:tx>
      <c:layout>
        <c:manualLayout>
          <c:xMode val="edge"/>
          <c:yMode val="edge"/>
          <c:x val="0.22478357030015797"/>
          <c:y val="5.6838365896980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7.0568496473485856E-2"/>
          <c:y val="0.21887805764954335"/>
          <c:w val="0.88914171984426138"/>
          <c:h val="0.48864677883293006"/>
        </c:manualLayout>
      </c:layout>
      <c:lineChart>
        <c:grouping val="standard"/>
        <c:varyColors val="0"/>
        <c:ser>
          <c:idx val="0"/>
          <c:order val="0"/>
          <c:tx>
            <c:strRef>
              <c:f>'[Osnovna škola Eugena Kumičića Velika Gorica.xlsx]OSMI RAZREDI'!$B$66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2.3732358212466925E-2"/>
                  <c:y val="-5.3108081484692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872077208317045E-2"/>
                  <c:y val="-5.06060128452658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314425744175345E-2"/>
                      <c:h val="3.2907138827895178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2.3685941669611049E-2"/>
                  <c:y val="6.2120847945151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836895469545438E-2"/>
                  <c:y val="5.6427952243981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178247927561476E-2"/>
                  <c:y val="6.68572441782575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7484631522674682E-2"/>
                  <c:y val="-5.8667205169628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7648253837667745E-2"/>
                  <c:y val="-0.1012023720398754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Gorica.xlsx]OSMI RAZREDI'!$A$67:$A$77</c:f>
              <c:strCache>
                <c:ptCount val="11"/>
                <c:pt idx="0">
                  <c:v>Sadržaji koje učimo predstavljeni su na zanimljiv način.</c:v>
                </c:pt>
                <c:pt idx="1">
                  <c:v>Nastavnici daju jasne upute za izvršavanje zadataka.</c:v>
                </c:pt>
                <c:pt idx="2">
                  <c:v>Izvršavanje zadataka za školu zahtijeva puno truda.</c:v>
                </c:pt>
                <c:pt idx="3">
                  <c:v>Od nastavnika dobivamo povratne informacije o učenju redovito i na vrijeme.</c:v>
                </c:pt>
                <c:pt idx="4">
                  <c:v>Sadržaji koje učimo predstavljeni su na način da ih možemo razumjeti.</c:v>
                </c:pt>
                <c:pt idx="5">
                  <c:v>Od nastavnika možemo dobiti pojašnjenja ako nam nešto nije jasno.</c:v>
                </c:pt>
                <c:pt idx="6">
                  <c:v>Dobivamo mnogo zadataka koje moramo izvršiti u kratkom roku.</c:v>
                </c:pt>
                <c:pt idx="7">
                  <c:v>Imamo dobre odnose s nastavnicima.</c:v>
                </c:pt>
                <c:pt idx="8">
                  <c:v>Dobivamo ocjene koje zaslužujemo.</c:v>
                </c:pt>
                <c:pt idx="9">
                  <c:v>Nastavnici nas potiču da učimo s razumijevanjem.</c:v>
                </c:pt>
                <c:pt idx="10">
                  <c:v>Praćenje nastave nam je naporno.</c:v>
                </c:pt>
              </c:strCache>
            </c:strRef>
          </c:cat>
          <c:val>
            <c:numRef>
              <c:f>'[Osnovna škola Eugena Kumičića Velika Gorica.xlsx]OSMI RAZREDI'!$B$67:$B$77</c:f>
              <c:numCache>
                <c:formatCode>General</c:formatCode>
                <c:ptCount val="11"/>
                <c:pt idx="0">
                  <c:v>2.34</c:v>
                </c:pt>
                <c:pt idx="1">
                  <c:v>2.21</c:v>
                </c:pt>
                <c:pt idx="2">
                  <c:v>2.94</c:v>
                </c:pt>
                <c:pt idx="3">
                  <c:v>2.69</c:v>
                </c:pt>
                <c:pt idx="4">
                  <c:v>2.2599999999999998</c:v>
                </c:pt>
                <c:pt idx="5">
                  <c:v>2.31</c:v>
                </c:pt>
                <c:pt idx="6">
                  <c:v>3.84</c:v>
                </c:pt>
                <c:pt idx="7">
                  <c:v>2.68</c:v>
                </c:pt>
                <c:pt idx="8">
                  <c:v>2.39</c:v>
                </c:pt>
                <c:pt idx="9">
                  <c:v>2.4500000000000002</c:v>
                </c:pt>
                <c:pt idx="10">
                  <c:v>3.29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'[Osnovna škola Eugena Kumičića Velika Gorica.xlsx]OSMI RAZREDI'!$C$66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ln w="28575" cap="rnd">
              <a:solidFill>
                <a:srgbClr val="5B9BD5">
                  <a:lumMod val="75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B9BD5">
                  <a:lumMod val="75000"/>
                </a:srgbClr>
              </a:solidFill>
              <a:ln w="9525">
                <a:solidFill>
                  <a:srgbClr val="5B9BD5">
                    <a:lumMod val="75000"/>
                  </a:srgbClr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1.5854750633125646E-2"/>
                  <c:y val="6.85222033965089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240151990169297E-2"/>
                  <c:y val="8.2865558138618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712505131171398E-2"/>
                  <c:y val="-3.4464040129974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6377801048293705E-2"/>
                  <c:y val="-5.8929823870128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184859001629537E-2"/>
                  <c:y val="-2.7359244392852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9968316708074852E-2"/>
                  <c:y val="6.3671539461759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3836895469545531E-2"/>
                  <c:y val="0.1237211868079908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Gorica.xlsx]OSMI RAZREDI'!$A$67:$A$77</c:f>
              <c:strCache>
                <c:ptCount val="11"/>
                <c:pt idx="0">
                  <c:v>Sadržaji koje učimo predstavljeni su na zanimljiv način.</c:v>
                </c:pt>
                <c:pt idx="1">
                  <c:v>Nastavnici daju jasne upute za izvršavanje zadataka.</c:v>
                </c:pt>
                <c:pt idx="2">
                  <c:v>Izvršavanje zadataka za školu zahtijeva puno truda.</c:v>
                </c:pt>
                <c:pt idx="3">
                  <c:v>Od nastavnika dobivamo povratne informacije o učenju redovito i na vrijeme.</c:v>
                </c:pt>
                <c:pt idx="4">
                  <c:v>Sadržaji koje učimo predstavljeni su na način da ih možemo razumjeti.</c:v>
                </c:pt>
                <c:pt idx="5">
                  <c:v>Od nastavnika možemo dobiti pojašnjenja ako nam nešto nije jasno.</c:v>
                </c:pt>
                <c:pt idx="6">
                  <c:v>Dobivamo mnogo zadataka koje moramo izvršiti u kratkom roku.</c:v>
                </c:pt>
                <c:pt idx="7">
                  <c:v>Imamo dobre odnose s nastavnicima.</c:v>
                </c:pt>
                <c:pt idx="8">
                  <c:v>Dobivamo ocjene koje zaslužujemo.</c:v>
                </c:pt>
                <c:pt idx="9">
                  <c:v>Nastavnici nas potiču da učimo s razumijevanjem.</c:v>
                </c:pt>
                <c:pt idx="10">
                  <c:v>Praćenje nastave nam je naporno.</c:v>
                </c:pt>
              </c:strCache>
            </c:strRef>
          </c:cat>
          <c:val>
            <c:numRef>
              <c:f>'[Osnovna škola Eugena Kumičića Velika Gorica.xlsx]OSMI RAZREDI'!$C$67:$C$77</c:f>
              <c:numCache>
                <c:formatCode>General</c:formatCode>
                <c:ptCount val="11"/>
                <c:pt idx="0">
                  <c:v>2.1</c:v>
                </c:pt>
                <c:pt idx="1">
                  <c:v>2.14</c:v>
                </c:pt>
                <c:pt idx="2">
                  <c:v>2.9</c:v>
                </c:pt>
                <c:pt idx="3">
                  <c:v>2.5299999999999998</c:v>
                </c:pt>
                <c:pt idx="4">
                  <c:v>2.4</c:v>
                </c:pt>
                <c:pt idx="5">
                  <c:v>2.67</c:v>
                </c:pt>
                <c:pt idx="6">
                  <c:v>4.25</c:v>
                </c:pt>
                <c:pt idx="7">
                  <c:v>2.4500000000000002</c:v>
                </c:pt>
                <c:pt idx="8">
                  <c:v>2.2999999999999998</c:v>
                </c:pt>
                <c:pt idx="9">
                  <c:v>2.42</c:v>
                </c:pt>
                <c:pt idx="10">
                  <c:v>3.76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47379856"/>
        <c:axId val="-647376048"/>
      </c:lineChart>
      <c:catAx>
        <c:axId val="-64737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76048"/>
        <c:crosses val="autoZero"/>
        <c:auto val="1"/>
        <c:lblAlgn val="ctr"/>
        <c:lblOffset val="100"/>
        <c:noMultiLvlLbl val="0"/>
      </c:catAx>
      <c:valAx>
        <c:axId val="-647376048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7985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510450174770807"/>
          <c:y val="0.13859088217880403"/>
          <c:w val="0.64242922715229311"/>
          <c:h val="4.4443014783010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USPOREDBA</a:t>
            </a:r>
            <a:r>
              <a:rPr lang="hr-HR" sz="1400" baseline="0"/>
              <a:t> UČENJA U NASTAVI NA DALJINU I NASTAVI U ŠKOLI</a:t>
            </a:r>
            <a:r>
              <a:rPr lang="hr-HR" sz="1400"/>
              <a:t>: UČENICI 8. RAZREDA </a:t>
            </a:r>
          </a:p>
        </c:rich>
      </c:tx>
      <c:layout>
        <c:manualLayout>
          <c:xMode val="edge"/>
          <c:yMode val="edge"/>
          <c:x val="0.17423064770932073"/>
          <c:y val="5.68383658969804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7.0568496473485856E-2"/>
          <c:y val="0.21887805764954335"/>
          <c:w val="0.88914171984426138"/>
          <c:h val="0.48864677883293006"/>
        </c:manualLayout>
      </c:layout>
      <c:lineChart>
        <c:grouping val="standard"/>
        <c:varyColors val="0"/>
        <c:ser>
          <c:idx val="0"/>
          <c:order val="0"/>
          <c:tx>
            <c:strRef>
              <c:f>'[Osnovna škola Eugena Kumičića Velika Gorica.xlsx]OSMI RAZREDI'!$B$103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772172402244173E-2"/>
                  <c:y val="4.03303833227504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71915350630965E-2"/>
                  <c:y val="6.8655961886606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712551153231013E-2"/>
                  <c:y val="4.7970359752086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107348258919526E-2"/>
                  <c:y val="-4.6419471527745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836895469545438E-2"/>
                  <c:y val="5.6165322478166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836895469545347E-2"/>
                  <c:y val="-5.14236078207164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2442098363856973E-2"/>
                  <c:y val="5.1141484861207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2442098363856973E-2"/>
                  <c:y val="5.29744960450577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5107348258919478E-2"/>
                  <c:y val="-5.6427744113687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Gorica.xlsx]OSMI RAZREDI'!$A$104:$A$112</c:f>
              <c:strCache>
                <c:ptCount val="9"/>
                <c:pt idx="0">
                  <c:v>Domaće zadaće, lektiru i sl. pišem u zadnji čas.</c:v>
                </c:pt>
                <c:pt idx="1">
                  <c:v>Trudim se što bolje svladati gradivo koje učimo.</c:v>
                </c:pt>
                <c:pt idx="2">
                  <c:v>Učim samo ono što će nastavnici ispitivati.</c:v>
                </c:pt>
                <c:pt idx="3">
                  <c:v>Prepisujem zadaće od drugih učenika.</c:v>
                </c:pt>
                <c:pt idx="4">
                  <c:v>U učenje ulažem minimalno truda koliko je potrebno da ostvarim željeni uspjeh.</c:v>
                </c:pt>
                <c:pt idx="5">
                  <c:v>Ostalim učenicima dajem svoje domaće zadaće, sastavke i sl. da ih prepišu.</c:v>
                </c:pt>
                <c:pt idx="6">
                  <c:v>Pokušavam razumjeti ono što učim, a ne samo zapamtiti glavne dijelove.</c:v>
                </c:pt>
                <c:pt idx="7">
                  <c:v>Dogovaram se oko rješenja na testu s ostalim učenicima.</c:v>
                </c:pt>
                <c:pt idx="8">
                  <c:v>Pri učenju, tražim i neke dodatne sadržaje koje bih mogao naučiti.</c:v>
                </c:pt>
              </c:strCache>
            </c:strRef>
          </c:cat>
          <c:val>
            <c:numRef>
              <c:f>'[Osnovna škola Eugena Kumičića Velika Gorica.xlsx]OSMI RAZREDI'!$B$104:$B$112</c:f>
              <c:numCache>
                <c:formatCode>General</c:formatCode>
                <c:ptCount val="9"/>
                <c:pt idx="0">
                  <c:v>2.95</c:v>
                </c:pt>
                <c:pt idx="1">
                  <c:v>2.52</c:v>
                </c:pt>
                <c:pt idx="2">
                  <c:v>2.75</c:v>
                </c:pt>
                <c:pt idx="3">
                  <c:v>3.13</c:v>
                </c:pt>
                <c:pt idx="4">
                  <c:v>3.32</c:v>
                </c:pt>
                <c:pt idx="5">
                  <c:v>3.12</c:v>
                </c:pt>
                <c:pt idx="6">
                  <c:v>2.5499999999999998</c:v>
                </c:pt>
                <c:pt idx="7">
                  <c:v>3.28</c:v>
                </c:pt>
                <c:pt idx="8">
                  <c:v>2.88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'[Osnovna škola Eugena Kumičića Velika Gorica.xlsx]OSMI RAZREDI'!$C$103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ln w="28575" cap="rnd">
              <a:solidFill>
                <a:srgbClr val="5B9BD5">
                  <a:lumMod val="75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B9BD5">
                  <a:lumMod val="75000"/>
                </a:srgbClr>
              </a:solidFill>
              <a:ln w="9525">
                <a:solidFill>
                  <a:srgbClr val="5B9BD5">
                    <a:lumMod val="75000"/>
                  </a:srgb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7627182327781644E-2"/>
                  <c:y val="-5.6918701107470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269806158915036E-2"/>
                  <c:y val="-6.402358957729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815131312799882E-2"/>
                  <c:y val="-3.8467623139677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560166043177836E-2"/>
                  <c:y val="7.1529794016747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69352290679305E-2"/>
                  <c:y val="-2.8419182948490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7700108318604843E-2"/>
                  <c:y val="4.954626865789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378126764378826E-2"/>
                  <c:y val="-6.9429041839898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2748807675055389E-2"/>
                  <c:y val="-5.9286997264077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4138602998108712E-2"/>
                  <c:y val="5.7547567369169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Gorica.xlsx]OSMI RAZREDI'!$A$104:$A$112</c:f>
              <c:strCache>
                <c:ptCount val="9"/>
                <c:pt idx="0">
                  <c:v>Domaće zadaće, lektiru i sl. pišem u zadnji čas.</c:v>
                </c:pt>
                <c:pt idx="1">
                  <c:v>Trudim se što bolje svladati gradivo koje učimo.</c:v>
                </c:pt>
                <c:pt idx="2">
                  <c:v>Učim samo ono što će nastavnici ispitivati.</c:v>
                </c:pt>
                <c:pt idx="3">
                  <c:v>Prepisujem zadaće od drugih učenika.</c:v>
                </c:pt>
                <c:pt idx="4">
                  <c:v>U učenje ulažem minimalno truda koliko je potrebno da ostvarim željeni uspjeh.</c:v>
                </c:pt>
                <c:pt idx="5">
                  <c:v>Ostalim učenicima dajem svoje domaće zadaće, sastavke i sl. da ih prepišu.</c:v>
                </c:pt>
                <c:pt idx="6">
                  <c:v>Pokušavam razumjeti ono što učim, a ne samo zapamtiti glavne dijelove.</c:v>
                </c:pt>
                <c:pt idx="7">
                  <c:v>Dogovaram se oko rješenja na testu s ostalim učenicima.</c:v>
                </c:pt>
                <c:pt idx="8">
                  <c:v>Pri učenju, tražim i neke dodatne sadržaje koje bih mogao naučiti.</c:v>
                </c:pt>
              </c:strCache>
            </c:strRef>
          </c:cat>
          <c:val>
            <c:numRef>
              <c:f>'[Osnovna škola Eugena Kumičića Velika Gorica.xlsx]OSMI RAZREDI'!$C$104:$C$112</c:f>
              <c:numCache>
                <c:formatCode>General</c:formatCode>
                <c:ptCount val="9"/>
                <c:pt idx="0">
                  <c:v>3.24</c:v>
                </c:pt>
                <c:pt idx="1">
                  <c:v>2.65</c:v>
                </c:pt>
                <c:pt idx="2">
                  <c:v>2.9</c:v>
                </c:pt>
                <c:pt idx="3">
                  <c:v>3.12</c:v>
                </c:pt>
                <c:pt idx="4">
                  <c:v>3.55</c:v>
                </c:pt>
                <c:pt idx="5">
                  <c:v>3</c:v>
                </c:pt>
                <c:pt idx="6">
                  <c:v>2.67</c:v>
                </c:pt>
                <c:pt idx="7">
                  <c:v>3.7</c:v>
                </c:pt>
                <c:pt idx="8">
                  <c:v>2.84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47383120"/>
        <c:axId val="-639632208"/>
      </c:lineChart>
      <c:catAx>
        <c:axId val="-64738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39632208"/>
        <c:crosses val="autoZero"/>
        <c:auto val="1"/>
        <c:lblAlgn val="ctr"/>
        <c:lblOffset val="100"/>
        <c:noMultiLvlLbl val="0"/>
      </c:catAx>
      <c:valAx>
        <c:axId val="-639632208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831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510450174770807"/>
          <c:y val="0.13859088217880403"/>
          <c:w val="0.64242922715229311"/>
          <c:h val="4.4443014783010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UTJECAJ PANDEMIJE COVID-19 NA ŽIVOT UČENIKA:</a:t>
            </a:r>
            <a:r>
              <a:rPr lang="hr-HR" sz="1400" baseline="0"/>
              <a:t> </a:t>
            </a:r>
            <a:r>
              <a:rPr lang="hr-HR" sz="1400"/>
              <a:t>UČENICI 6. RAZREDA</a:t>
            </a:r>
          </a:p>
        </c:rich>
      </c:tx>
      <c:layout>
        <c:manualLayout>
          <c:xMode val="edge"/>
          <c:yMode val="edge"/>
          <c:x val="0.15468368171460614"/>
          <c:y val="3.71843500107233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358289076"/>
          <c:y val="0.20417557727463051"/>
          <c:w val="0.77998711172694557"/>
          <c:h val="0.68391030705936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'[Osnovna škola Eugena Kumičića Velika Gorica.xlsx]ŠESTI RAZREDI'!$B$4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Gorica.xlsx]ŠESTI RAZREDI'!$A$5:$A$9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'[Osnovna škola Eugena Kumičića Velika Gorica.xlsx]ŠESTI RAZREDI'!$B$5:$B$9</c:f>
              <c:numCache>
                <c:formatCode>General</c:formatCode>
                <c:ptCount val="5"/>
                <c:pt idx="0">
                  <c:v>11.1</c:v>
                </c:pt>
                <c:pt idx="1">
                  <c:v>30.6</c:v>
                </c:pt>
                <c:pt idx="2">
                  <c:v>55.6</c:v>
                </c:pt>
                <c:pt idx="3">
                  <c:v>0</c:v>
                </c:pt>
                <c:pt idx="4">
                  <c:v>2.8</c:v>
                </c:pt>
              </c:numCache>
            </c:numRef>
          </c:val>
        </c:ser>
        <c:ser>
          <c:idx val="1"/>
          <c:order val="1"/>
          <c:tx>
            <c:strRef>
              <c:f>'[Osnovna škola Eugena Kumičića Velika Gorica.xlsx]ŠESTI RAZREDI'!$C$4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rgbClr val="FF505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Gorica.xlsx]ŠESTI RAZREDI'!$A$5:$A$9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'[Osnovna škola Eugena Kumičića Velika Gorica.xlsx]ŠESTI RAZREDI'!$C$5:$C$9</c:f>
              <c:numCache>
                <c:formatCode>General</c:formatCode>
                <c:ptCount val="5"/>
                <c:pt idx="0">
                  <c:v>8.3000000000000007</c:v>
                </c:pt>
                <c:pt idx="1">
                  <c:v>28.7</c:v>
                </c:pt>
                <c:pt idx="2">
                  <c:v>54.9</c:v>
                </c:pt>
                <c:pt idx="3">
                  <c:v>6.1</c:v>
                </c:pt>
                <c:pt idx="4">
                  <c:v>1.9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-806005360"/>
        <c:axId val="-805993936"/>
      </c:barChart>
      <c:valAx>
        <c:axId val="-805993936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-806005360"/>
        <c:crosses val="autoZero"/>
        <c:crossBetween val="between"/>
      </c:valAx>
      <c:catAx>
        <c:axId val="-806005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-805993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887481559209204"/>
          <c:y val="0.12718159257330189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UTJECAJ PANDEMIJE COVID-19 NA ŽIVOT UČENIKA: UČENICI 8. RAZREDA </a:t>
            </a:r>
            <a:endParaRPr lang="en-GB" sz="1400"/>
          </a:p>
        </c:rich>
      </c:tx>
      <c:layout>
        <c:manualLayout>
          <c:xMode val="edge"/>
          <c:yMode val="edge"/>
          <c:x val="0.15750089803961836"/>
          <c:y val="3.71843500107233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358289076"/>
          <c:y val="0.20417557727463051"/>
          <c:w val="0.77998711172694557"/>
          <c:h val="0.68391030705936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'[Osnovna škola Eugena Kumičića Velika Gorica.xlsx]OSMI RAZREDI'!$B$4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Gorica.xlsx]OSMI RAZREDI'!$A$5:$A$9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'[Osnovna škola Eugena Kumičića Velika Gorica.xlsx]OSMI RAZREDI'!$B$5:$B$9</c:f>
              <c:numCache>
                <c:formatCode>General</c:formatCode>
                <c:ptCount val="5"/>
                <c:pt idx="0">
                  <c:v>9.5</c:v>
                </c:pt>
                <c:pt idx="1">
                  <c:v>42.9</c:v>
                </c:pt>
                <c:pt idx="2">
                  <c:v>23.8</c:v>
                </c:pt>
                <c:pt idx="3">
                  <c:v>23.8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'[Osnovna škola Eugena Kumičića Velika Gorica.xlsx]OSMI RAZREDI'!$C$4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rgbClr val="FF5050"/>
            </a:solidFill>
            <a:ln w="19050">
              <a:solidFill>
                <a:srgbClr val="FF5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Gorica.xlsx]OSMI RAZREDI'!$A$5:$A$9</c:f>
              <c:strCache>
                <c:ptCount val="5"/>
                <c:pt idx="0">
                  <c:v>Izrazito negativno</c:v>
                </c:pt>
                <c:pt idx="1">
                  <c:v>Negativno</c:v>
                </c:pt>
                <c:pt idx="2">
                  <c:v>Ni negativno ni pozitivno</c:v>
                </c:pt>
                <c:pt idx="3">
                  <c:v>Pozitivno </c:v>
                </c:pt>
                <c:pt idx="4">
                  <c:v>Izrazito pozitivno</c:v>
                </c:pt>
              </c:strCache>
            </c:strRef>
          </c:cat>
          <c:val>
            <c:numRef>
              <c:f>'[Osnovna škola Eugena Kumičića Velika Gorica.xlsx]OSMI RAZREDI'!$C$5:$C$9</c:f>
              <c:numCache>
                <c:formatCode>General</c:formatCode>
                <c:ptCount val="5"/>
                <c:pt idx="0">
                  <c:v>7.3</c:v>
                </c:pt>
                <c:pt idx="1">
                  <c:v>30.3</c:v>
                </c:pt>
                <c:pt idx="2">
                  <c:v>54.5</c:v>
                </c:pt>
                <c:pt idx="3">
                  <c:v>6</c:v>
                </c:pt>
                <c:pt idx="4">
                  <c:v>1.9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-805992304"/>
        <c:axId val="-805992848"/>
      </c:barChart>
      <c:valAx>
        <c:axId val="-805992848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-805992304"/>
        <c:crosses val="autoZero"/>
        <c:crossBetween val="between"/>
      </c:valAx>
      <c:catAx>
        <c:axId val="-805992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-8059928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887481559209204"/>
          <c:y val="0.12718159257330189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PANDEMIJE COVID-19 NA POJEDINE ASPEKTE ŽIVOTA: UČENICI 4. RAZREDA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'[Osnovna škola Eugena Kumičića Velika Gorica.xlsx]ČETVRTI RAZREDI'!$B$35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5725190518777166E-2"/>
                  <c:y val="6.5063967383663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282189239732618E-2"/>
                  <c:y val="4.8193448615211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725190518777245E-2"/>
                  <c:y val="6.5063967383663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725190518777138E-2"/>
                  <c:y val="6.5063967383663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168191797821657E-2"/>
                  <c:y val="7.3499226767889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168191797821765E-2"/>
                  <c:y val="5.1005201743286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Gorica.xlsx]ČETVRTI RAZREDI'!$A$36:$A$42</c:f>
              <c:strCache>
                <c:ptCount val="7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Druženje s prijateljima</c:v>
                </c:pt>
                <c:pt idx="5">
                  <c:v>Zdravlje</c:v>
                </c:pt>
                <c:pt idx="6">
                  <c:v>Raspoloženje</c:v>
                </c:pt>
              </c:strCache>
            </c:strRef>
          </c:cat>
          <c:val>
            <c:numRef>
              <c:f>'[Osnovna škola Eugena Kumičića Velika Gorica.xlsx]ČETVRTI RAZREDI'!$B$36:$B$42</c:f>
              <c:numCache>
                <c:formatCode>General</c:formatCode>
                <c:ptCount val="7"/>
                <c:pt idx="0">
                  <c:v>3.54</c:v>
                </c:pt>
                <c:pt idx="1">
                  <c:v>3.21</c:v>
                </c:pt>
                <c:pt idx="2">
                  <c:v>2.82</c:v>
                </c:pt>
                <c:pt idx="3">
                  <c:v>3.05</c:v>
                </c:pt>
                <c:pt idx="4">
                  <c:v>3.12</c:v>
                </c:pt>
                <c:pt idx="5">
                  <c:v>3.67</c:v>
                </c:pt>
                <c:pt idx="6">
                  <c:v>2.96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'[Osnovna škola Eugena Kumičića Velika Gorica.xlsx]ČETVRTI RAZREDI'!$C$35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7168191797821685E-2"/>
                  <c:y val="-6.5063967383663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168191797821657E-2"/>
                  <c:y val="-4.25699423590608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0541943559107E-2"/>
                  <c:y val="-4.8193448615211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61119307686618E-2"/>
                  <c:y val="-5.38169548713623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725190518777034E-2"/>
                  <c:y val="-7.6310979895965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725190518777245E-2"/>
                  <c:y val="-4.8193448615211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Gorica.xlsx]ČETVRTI RAZREDI'!$A$36:$A$42</c:f>
              <c:strCache>
                <c:ptCount val="7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Druženje s prijateljima</c:v>
                </c:pt>
                <c:pt idx="5">
                  <c:v>Zdravlje</c:v>
                </c:pt>
                <c:pt idx="6">
                  <c:v>Raspoloženje</c:v>
                </c:pt>
              </c:strCache>
            </c:strRef>
          </c:cat>
          <c:val>
            <c:numRef>
              <c:f>'[Osnovna škola Eugena Kumičića Velika Gorica.xlsx]ČETVRTI RAZREDI'!$C$36:$C$42</c:f>
              <c:numCache>
                <c:formatCode>General</c:formatCode>
                <c:ptCount val="7"/>
                <c:pt idx="0">
                  <c:v>3.45</c:v>
                </c:pt>
                <c:pt idx="1">
                  <c:v>3.27</c:v>
                </c:pt>
                <c:pt idx="2">
                  <c:v>3.13</c:v>
                </c:pt>
                <c:pt idx="3">
                  <c:v>3.21</c:v>
                </c:pt>
                <c:pt idx="4">
                  <c:v>3.26</c:v>
                </c:pt>
                <c:pt idx="5">
                  <c:v>3.71</c:v>
                </c:pt>
                <c:pt idx="6">
                  <c:v>3.22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806007536"/>
        <c:axId val="-806548576"/>
      </c:lineChart>
      <c:catAx>
        <c:axId val="-80600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806548576"/>
        <c:crosses val="autoZero"/>
        <c:auto val="1"/>
        <c:lblAlgn val="ctr"/>
        <c:lblOffset val="100"/>
        <c:noMultiLvlLbl val="0"/>
      </c:catAx>
      <c:valAx>
        <c:axId val="-806548576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80600753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PANDEMIJE COVID-19 NA POJEDINE ASPEKTE ŽIVOTA: UČENICI 6. RAZREDA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'[Osnovna škola Eugena Kumičića Velika Gorica.xlsx]ŠESTI RAZREDI'!$B$36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2.7247711105661595E-2"/>
                  <c:y val="6.9068435149750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800486267545608E-2"/>
                  <c:y val="6.9068435149750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800486267545608E-2"/>
                  <c:y val="-5.6822664543249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Gorica.xlsx]ŠESTI RAZREDI'!$A$37:$A$43</c:f>
              <c:strCache>
                <c:ptCount val="7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Druženje s vršnjacima</c:v>
                </c:pt>
                <c:pt idx="5">
                  <c:v>Zdravlje</c:v>
                </c:pt>
                <c:pt idx="6">
                  <c:v>Raspoloženje</c:v>
                </c:pt>
              </c:strCache>
            </c:strRef>
          </c:cat>
          <c:val>
            <c:numRef>
              <c:f>'[Osnovna škola Eugena Kumičića Velika Gorica.xlsx]ŠESTI RAZREDI'!$B$37:$B$43</c:f>
              <c:numCache>
                <c:formatCode>General</c:formatCode>
                <c:ptCount val="7"/>
                <c:pt idx="0">
                  <c:v>3.44</c:v>
                </c:pt>
                <c:pt idx="1">
                  <c:v>3.25</c:v>
                </c:pt>
                <c:pt idx="2">
                  <c:v>2.67</c:v>
                </c:pt>
                <c:pt idx="3">
                  <c:v>2.82</c:v>
                </c:pt>
                <c:pt idx="4">
                  <c:v>2.94</c:v>
                </c:pt>
                <c:pt idx="5">
                  <c:v>3.37</c:v>
                </c:pt>
                <c:pt idx="6">
                  <c:v>2.82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'[Osnovna škola Eugena Kumičića Velika Gorica.xlsx]ŠESTI RAZREDI'!$C$36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2.580048626754566E-2"/>
                  <c:y val="-6.906843514975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800486267545608E-2"/>
                  <c:y val="-6.0484951079773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800486267545608E-2"/>
                  <c:y val="7.112847132654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Gorica.xlsx]ŠESTI RAZREDI'!$A$37:$A$43</c:f>
              <c:strCache>
                <c:ptCount val="7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Druženje s vršnjacima</c:v>
                </c:pt>
                <c:pt idx="5">
                  <c:v>Zdravlje</c:v>
                </c:pt>
                <c:pt idx="6">
                  <c:v>Raspoloženje</c:v>
                </c:pt>
              </c:strCache>
            </c:strRef>
          </c:cat>
          <c:val>
            <c:numRef>
              <c:f>'[Osnovna škola Eugena Kumičića Velika Gorica.xlsx]ŠESTI RAZREDI'!$C$37:$C$43</c:f>
              <c:numCache>
                <c:formatCode>General</c:formatCode>
                <c:ptCount val="7"/>
                <c:pt idx="0">
                  <c:v>3.38</c:v>
                </c:pt>
                <c:pt idx="1">
                  <c:v>3.03</c:v>
                </c:pt>
                <c:pt idx="2">
                  <c:v>2.68</c:v>
                </c:pt>
                <c:pt idx="3">
                  <c:v>2.84</c:v>
                </c:pt>
                <c:pt idx="4">
                  <c:v>2.7</c:v>
                </c:pt>
                <c:pt idx="5">
                  <c:v>3.25</c:v>
                </c:pt>
                <c:pt idx="6">
                  <c:v>2.61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32940192"/>
        <c:axId val="-647380944"/>
      </c:lineChart>
      <c:catAx>
        <c:axId val="-103294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80944"/>
        <c:crosses val="autoZero"/>
        <c:auto val="1"/>
        <c:lblAlgn val="ctr"/>
        <c:lblOffset val="100"/>
        <c:noMultiLvlLbl val="0"/>
      </c:catAx>
      <c:valAx>
        <c:axId val="-64738094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10329401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PANDEMIJE COVID-19 NA POJEDINE ASPEKTE ŽIVOTA: UČENICI 8. RAZREDA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'[Osnovna škola Eugena Kumičića Velika Gorica.xlsx]OSMI RAZREDI'!$B$34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074339903609787E-2"/>
                  <c:y val="-3.92778433060239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150515058621674E-2"/>
                  <c:y val="-5.9407055131258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745336066476229E-2"/>
                  <c:y val="-5.0074064628561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51739711305842E-2"/>
                  <c:y val="-5.4163306657727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216230048895524E-2"/>
                  <c:y val="-5.2939885180377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49884383219743E-2"/>
                  <c:y val="-5.8646938536608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631338624565268E-2"/>
                  <c:y val="-3.3879732644755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Gorica.xlsx]OSMI RAZREDI'!$A$35:$A$41</c:f>
              <c:strCache>
                <c:ptCount val="7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Fizičko zdravlje</c:v>
                </c:pt>
                <c:pt idx="5">
                  <c:v>Psihičko zdravlje</c:v>
                </c:pt>
                <c:pt idx="6">
                  <c:v>Planovi za budućnost</c:v>
                </c:pt>
              </c:strCache>
            </c:strRef>
          </c:cat>
          <c:val>
            <c:numRef>
              <c:f>'[Osnovna škola Eugena Kumičića Velika Gorica.xlsx]OSMI RAZREDI'!$B$35:$B$41</c:f>
              <c:numCache>
                <c:formatCode>General</c:formatCode>
                <c:ptCount val="7"/>
                <c:pt idx="0">
                  <c:v>3.39</c:v>
                </c:pt>
                <c:pt idx="1">
                  <c:v>3.29</c:v>
                </c:pt>
                <c:pt idx="2">
                  <c:v>2.66</c:v>
                </c:pt>
                <c:pt idx="3">
                  <c:v>2.79</c:v>
                </c:pt>
                <c:pt idx="4">
                  <c:v>3.11</c:v>
                </c:pt>
                <c:pt idx="5">
                  <c:v>2.8</c:v>
                </c:pt>
                <c:pt idx="6">
                  <c:v>3.11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'[Osnovna škola Eugena Kumičića Velika Gorica.xlsx]OSMI RAZREDI'!$C$34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517341182654306E-2"/>
                  <c:y val="3.6579000499431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074371771710567E-2"/>
                  <c:y val="0.1028280696251520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517341182654359E-2"/>
                  <c:y val="3.9278055830065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074339903609787E-2"/>
                  <c:y val="3.6579000499431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799320679316223E-2"/>
                  <c:y val="5.86471632237481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2799320679316223E-2"/>
                  <c:y val="4.43795298331720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5631338624565268E-2"/>
                  <c:y val="3.92780558300656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Gorica.xlsx]OSMI RAZREDI'!$A$35:$A$41</c:f>
              <c:strCache>
                <c:ptCount val="7"/>
                <c:pt idx="0">
                  <c:v>Odnosi sa članovima obitelji</c:v>
                </c:pt>
                <c:pt idx="1">
                  <c:v>Odnosi s bliskim prijateljima</c:v>
                </c:pt>
                <c:pt idx="2">
                  <c:v>Bavljenje izvanškolskim aktivnostima i hobijima</c:v>
                </c:pt>
                <c:pt idx="3">
                  <c:v>Bavljenje tjelesnim aktivnostima i sportom</c:v>
                </c:pt>
                <c:pt idx="4">
                  <c:v>Fizičko zdravlje</c:v>
                </c:pt>
                <c:pt idx="5">
                  <c:v>Psihičko zdravlje</c:v>
                </c:pt>
                <c:pt idx="6">
                  <c:v>Planovi za budućnost</c:v>
                </c:pt>
              </c:strCache>
            </c:strRef>
          </c:cat>
          <c:val>
            <c:numRef>
              <c:f>'[Osnovna škola Eugena Kumičića Velika Gorica.xlsx]OSMI RAZREDI'!$C$35:$C$41</c:f>
              <c:numCache>
                <c:formatCode>General</c:formatCode>
                <c:ptCount val="7"/>
                <c:pt idx="0">
                  <c:v>2.95</c:v>
                </c:pt>
                <c:pt idx="1">
                  <c:v>3.1</c:v>
                </c:pt>
                <c:pt idx="2">
                  <c:v>2.2999999999999998</c:v>
                </c:pt>
                <c:pt idx="3">
                  <c:v>2.5499999999999998</c:v>
                </c:pt>
                <c:pt idx="4">
                  <c:v>2.9</c:v>
                </c:pt>
                <c:pt idx="5">
                  <c:v>2.6</c:v>
                </c:pt>
                <c:pt idx="6">
                  <c:v>2.67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47378768"/>
        <c:axId val="-647377680"/>
      </c:lineChart>
      <c:catAx>
        <c:axId val="-64737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77680"/>
        <c:crosses val="autoZero"/>
        <c:auto val="1"/>
        <c:lblAlgn val="ctr"/>
        <c:lblOffset val="100"/>
        <c:noMultiLvlLbl val="0"/>
      </c:catAx>
      <c:valAx>
        <c:axId val="-647377680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787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400"/>
              <a:t>DOŽIVLJAJ</a:t>
            </a:r>
            <a:r>
              <a:rPr lang="hr-HR" sz="1400" baseline="0"/>
              <a:t> PROMJENA U ŠKOLI TIJEKOM PANDEMIJE</a:t>
            </a:r>
            <a:r>
              <a:rPr lang="hr-HR" sz="1400"/>
              <a:t>:</a:t>
            </a:r>
            <a:r>
              <a:rPr lang="hr-HR" sz="1400" baseline="0"/>
              <a:t> </a:t>
            </a:r>
            <a:r>
              <a:rPr lang="hr-HR" sz="1400"/>
              <a:t>UČENICI 4. RAZREDA</a:t>
            </a:r>
          </a:p>
        </c:rich>
      </c:tx>
      <c:layout>
        <c:manualLayout>
          <c:xMode val="edge"/>
          <c:yMode val="edge"/>
          <c:x val="0.19100015877394919"/>
          <c:y val="3.71843500107233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016669358289076"/>
          <c:y val="0.20417557727463051"/>
          <c:w val="0.77998711172694557"/>
          <c:h val="0.68391030705936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'[Osnovna škola Eugena Kumičića Velika Gorica.xlsx]ČETVRTI RAZREDI'!$B$62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solidFill>
              <a:srgbClr val="4472C4">
                <a:lumMod val="60000"/>
                <a:lumOff val="40000"/>
              </a:srgb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Gorica.xlsx]ČETVRTI RAZREDI'!$A$63:$A$66</c:f>
              <c:strCache>
                <c:ptCount val="4"/>
                <c:pt idx="0">
                  <c:v>Uopće ne</c:v>
                </c:pt>
                <c:pt idx="1">
                  <c:v>Malo se promijenilo</c:v>
                </c:pt>
                <c:pt idx="2">
                  <c:v>Dosta se promijenilo</c:v>
                </c:pt>
                <c:pt idx="3">
                  <c:v>Izrazito </c:v>
                </c:pt>
              </c:strCache>
            </c:strRef>
          </c:cat>
          <c:val>
            <c:numRef>
              <c:f>'[Osnovna škola Eugena Kumičića Velika Gorica.xlsx]ČETVRTI RAZREDI'!$B$63:$B$66</c:f>
              <c:numCache>
                <c:formatCode>General</c:formatCode>
                <c:ptCount val="4"/>
                <c:pt idx="0">
                  <c:v>4.3</c:v>
                </c:pt>
                <c:pt idx="1">
                  <c:v>55.9</c:v>
                </c:pt>
                <c:pt idx="2">
                  <c:v>38.700000000000003</c:v>
                </c:pt>
                <c:pt idx="3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'[Osnovna škola Eugena Kumičića Velika Gorica.xlsx]ČETVRTI RAZREDI'!$C$62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rgbClr val="FF505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Gorica.xlsx]ČETVRTI RAZREDI'!$A$63:$A$66</c:f>
              <c:strCache>
                <c:ptCount val="4"/>
                <c:pt idx="0">
                  <c:v>Uopće ne</c:v>
                </c:pt>
                <c:pt idx="1">
                  <c:v>Malo se promijenilo</c:v>
                </c:pt>
                <c:pt idx="2">
                  <c:v>Dosta se promijenilo</c:v>
                </c:pt>
                <c:pt idx="3">
                  <c:v>Izrazito </c:v>
                </c:pt>
              </c:strCache>
            </c:strRef>
          </c:cat>
          <c:val>
            <c:numRef>
              <c:f>'[Osnovna škola Eugena Kumičića Velika Gorica.xlsx]ČETVRTI RAZREDI'!$C$63:$C$66</c:f>
              <c:numCache>
                <c:formatCode>General</c:formatCode>
                <c:ptCount val="4"/>
                <c:pt idx="0">
                  <c:v>3.1</c:v>
                </c:pt>
                <c:pt idx="1">
                  <c:v>35.6</c:v>
                </c:pt>
                <c:pt idx="2">
                  <c:v>52.6</c:v>
                </c:pt>
                <c:pt idx="3">
                  <c:v>8.6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-647382576"/>
        <c:axId val="-647381488"/>
      </c:barChart>
      <c:valAx>
        <c:axId val="-647381488"/>
        <c:scaling>
          <c:orientation val="minMax"/>
          <c:max val="7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-647382576"/>
        <c:crosses val="autoZero"/>
        <c:crossBetween val="between"/>
      </c:valAx>
      <c:catAx>
        <c:axId val="-647382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-6473814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704587912768421"/>
          <c:y val="0.15830999724256259"/>
          <c:w val="0.76224949188251168"/>
          <c:h val="3.98907237762594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EPIDEMIOLOŠKIH MJERA</a:t>
            </a:r>
            <a:r>
              <a:rPr lang="hr-HR" sz="1400" baseline="0"/>
              <a:t> NA UČENIČKO ISKUSTVO NASTAVE: UČENICI 6. RAZREDA</a:t>
            </a:r>
            <a:endParaRPr lang="hr-HR" sz="14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'[Osnovna škola Eugena Kumičića Velika Gorica.xlsx]ŠESTI RAZREDI'!$B$61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575936137129849E-2"/>
                  <c:y val="-6.6833837549984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318379616066409E-2"/>
                  <c:y val="-6.4987402536671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012578572968984E-2"/>
                  <c:y val="5.3185392668658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012578572969105E-2"/>
                  <c:y val="5.6215464340589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Gorica.xlsx]ŠESTI RAZREDI'!$A$62:$A$65</c:f>
              <c:strCache>
                <c:ptCount val="4"/>
                <c:pt idx="0">
                  <c:v>Nošenje maski na nastavi</c:v>
                </c:pt>
                <c:pt idx="1">
                  <c:v>Boravak u istoj učionici cijeli dan</c:v>
                </c:pt>
                <c:pt idx="2">
                  <c:v>Veći broj predmeta u blok satovima</c:v>
                </c:pt>
                <c:pt idx="3">
                  <c:v>Nemogućnost miješanja s učenicima iz drugih razrednih odjela </c:v>
                </c:pt>
              </c:strCache>
            </c:strRef>
          </c:cat>
          <c:val>
            <c:numRef>
              <c:f>'[Osnovna škola Eugena Kumičića Velika Gorica.xlsx]ŠESTI RAZREDI'!$B$62:$B$65</c:f>
              <c:numCache>
                <c:formatCode>General</c:formatCode>
                <c:ptCount val="4"/>
                <c:pt idx="0">
                  <c:v>2.37</c:v>
                </c:pt>
                <c:pt idx="1">
                  <c:v>2.83</c:v>
                </c:pt>
                <c:pt idx="2">
                  <c:v>2.82</c:v>
                </c:pt>
                <c:pt idx="3">
                  <c:v>2.48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'[Osnovna škola Eugena Kumičića Velika Gorica.xlsx]ŠESTI RAZREDI'!$C$61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0923035615581167E-2"/>
                  <c:y val="7.6624070698491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012578572968984E-2"/>
                  <c:y val="-7.1365584111926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012578572969105E-2"/>
                  <c:y val="-9.25760858154472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Gorica.xlsx]ŠESTI RAZREDI'!$A$62:$A$65</c:f>
              <c:strCache>
                <c:ptCount val="4"/>
                <c:pt idx="0">
                  <c:v>Nošenje maski na nastavi</c:v>
                </c:pt>
                <c:pt idx="1">
                  <c:v>Boravak u istoj učionici cijeli dan</c:v>
                </c:pt>
                <c:pt idx="2">
                  <c:v>Veći broj predmeta u blok satovima</c:v>
                </c:pt>
                <c:pt idx="3">
                  <c:v>Nemogućnost miješanja s učenicima iz drugih razrednih odjela </c:v>
                </c:pt>
              </c:strCache>
            </c:strRef>
          </c:cat>
          <c:val>
            <c:numRef>
              <c:f>'[Osnovna škola Eugena Kumičića Velika Gorica.xlsx]ŠESTI RAZREDI'!$C$62:$C$65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2.7</c:v>
                </c:pt>
                <c:pt idx="2">
                  <c:v>3.15</c:v>
                </c:pt>
                <c:pt idx="3">
                  <c:v>2.76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47378224"/>
        <c:axId val="-647382032"/>
      </c:lineChart>
      <c:catAx>
        <c:axId val="-64737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82032"/>
        <c:crosses val="autoZero"/>
        <c:auto val="1"/>
        <c:lblAlgn val="ctr"/>
        <c:lblOffset val="100"/>
        <c:noMultiLvlLbl val="0"/>
      </c:catAx>
      <c:valAx>
        <c:axId val="-647382032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782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6059762375376839E-2"/>
          <c:y val="0.10492548726056129"/>
          <c:w val="0.83777864351227738"/>
          <c:h val="5.3579064128336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hr-HR" sz="1400"/>
              <a:t>UTJECAJ PROMJENA U NASTAVI I ORGANIZACIJI ŠKOLE NA ČIMBENIKE</a:t>
            </a:r>
            <a:r>
              <a:rPr lang="hr-HR" sz="1400" baseline="0"/>
              <a:t> U OBRAZOVNOM PROCESU: UČENICI 6. RAZREDA</a:t>
            </a:r>
            <a:endParaRPr lang="hr-HR" sz="1400"/>
          </a:p>
        </c:rich>
      </c:tx>
      <c:layout>
        <c:manualLayout>
          <c:xMode val="edge"/>
          <c:yMode val="edge"/>
          <c:x val="0.11158773607195065"/>
          <c:y val="1.5781864454199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2.703395846617351E-2"/>
          <c:y val="0.23775905692382041"/>
          <c:w val="0.94208482524491932"/>
          <c:h val="0.57316373914799124"/>
        </c:manualLayout>
      </c:layout>
      <c:lineChart>
        <c:grouping val="standard"/>
        <c:varyColors val="0"/>
        <c:ser>
          <c:idx val="0"/>
          <c:order val="0"/>
          <c:tx>
            <c:strRef>
              <c:f>'[Osnovna škola Eugena Kumičića Velika Gorica.xlsx]ŠESTI RAZREDI'!$B$91</c:f>
              <c:strCache>
                <c:ptCount val="1"/>
                <c:pt idx="0">
                  <c:v>NACIONALNI PROSJEK</c:v>
                </c:pt>
              </c:strCache>
            </c:strRef>
          </c:tx>
          <c:spPr>
            <a:ln w="28575" cap="rnd">
              <a:solidFill>
                <a:srgbClr val="FF5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5050"/>
              </a:solidFill>
              <a:ln w="9525">
                <a:solidFill>
                  <a:srgbClr val="FF5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0384725718725046E-2"/>
                  <c:y val="-6.8257911544713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5051851443742E-2"/>
                  <c:y val="-6.2832391801476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250518514437472E-2"/>
                  <c:y val="-5.5745468440756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649607346405137E-2"/>
                  <c:y val="5.8074010139055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6250467648835818E-2"/>
                  <c:y val="-6.8257911544713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719916361006526E-2"/>
                  <c:y val="-5.7354594689378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452340850501987E-2"/>
                  <c:y val="-6.2988184579063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044778501034057E-2"/>
                  <c:y val="5.8074010139055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7702187482247165E-2"/>
                  <c:y val="0.10777344434099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Gorica.xlsx]ŠESTI RAZREDI'!$A$92:$A$100</c:f>
              <c:strCache>
                <c:ptCount val="9"/>
                <c:pt idx="0">
                  <c:v>Praćenje nastave</c:v>
                </c:pt>
                <c:pt idx="1">
                  <c:v>Radne navike</c:v>
                </c:pt>
                <c:pt idx="2">
                  <c:v>Razumijevanje školskog gradiva</c:v>
                </c:pt>
                <c:pt idx="3">
                  <c:v>Volja za učenje </c:v>
                </c:pt>
                <c:pt idx="4">
                  <c:v>Ocjene</c:v>
                </c:pt>
                <c:pt idx="5">
                  <c:v>Odnos s drugim učenicima iz razreda</c:v>
                </c:pt>
                <c:pt idx="6">
                  <c:v>Odnos s nastavnicima</c:v>
                </c:pt>
                <c:pt idx="7">
                  <c:v>Znanja i vještine iz školskih predmeta</c:v>
                </c:pt>
                <c:pt idx="8">
                  <c:v>Vještine rada s računalom</c:v>
                </c:pt>
              </c:strCache>
            </c:strRef>
          </c:cat>
          <c:val>
            <c:numRef>
              <c:f>'[Osnovna škola Eugena Kumičića Velika Gorica.xlsx]ŠESTI RAZREDI'!$B$92:$B$100</c:f>
              <c:numCache>
                <c:formatCode>General</c:formatCode>
                <c:ptCount val="9"/>
                <c:pt idx="0">
                  <c:v>3.2</c:v>
                </c:pt>
                <c:pt idx="1">
                  <c:v>3.21</c:v>
                </c:pt>
                <c:pt idx="2">
                  <c:v>3.04</c:v>
                </c:pt>
                <c:pt idx="3">
                  <c:v>2.67</c:v>
                </c:pt>
                <c:pt idx="4">
                  <c:v>3.53</c:v>
                </c:pt>
                <c:pt idx="5">
                  <c:v>3.8</c:v>
                </c:pt>
                <c:pt idx="6">
                  <c:v>3.74</c:v>
                </c:pt>
                <c:pt idx="7">
                  <c:v>3.31</c:v>
                </c:pt>
                <c:pt idx="8">
                  <c:v>4.2699999999999996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'[Osnovna škola Eugena Kumičića Velika Gorica.xlsx]ŠESTI RAZREDI'!$C$91</c:f>
              <c:strCache>
                <c:ptCount val="1"/>
                <c:pt idx="0">
                  <c:v>OSNOVNA ŠKOLA EUGENA KUMIČIĆA VELIKA GORICA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702187482247061E-2"/>
                  <c:y val="7.415098978953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152557736178637E-2"/>
                  <c:y val="5.2422852121158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649558394081779E-2"/>
                  <c:y val="4.6088728601759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552945282024419E-2"/>
                  <c:y val="-6.9080583100065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6250467648835818E-2"/>
                  <c:y val="5.24228521211583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236967584689166E-2"/>
                  <c:y val="4.8982875319413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6250518514437524E-2"/>
                  <c:y val="5.8536334545323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2057194385676085E-2"/>
                  <c:y val="-0.1018155242119335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7859927889772939E-2"/>
                  <c:y val="-5.173968235412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'[Osnovna škola Eugena Kumičića Velika Gorica.xlsx]ŠESTI RAZREDI'!$A$92:$A$100</c:f>
              <c:strCache>
                <c:ptCount val="9"/>
                <c:pt idx="0">
                  <c:v>Praćenje nastave</c:v>
                </c:pt>
                <c:pt idx="1">
                  <c:v>Radne navike</c:v>
                </c:pt>
                <c:pt idx="2">
                  <c:v>Razumijevanje školskog gradiva</c:v>
                </c:pt>
                <c:pt idx="3">
                  <c:v>Volja za učenje </c:v>
                </c:pt>
                <c:pt idx="4">
                  <c:v>Ocjene</c:v>
                </c:pt>
                <c:pt idx="5">
                  <c:v>Odnos s drugim učenicima iz razreda</c:v>
                </c:pt>
                <c:pt idx="6">
                  <c:v>Odnos s nastavnicima</c:v>
                </c:pt>
                <c:pt idx="7">
                  <c:v>Znanja i vještine iz školskih predmeta</c:v>
                </c:pt>
                <c:pt idx="8">
                  <c:v>Vještine rada s računalom</c:v>
                </c:pt>
              </c:strCache>
            </c:strRef>
          </c:cat>
          <c:val>
            <c:numRef>
              <c:f>'[Osnovna škola Eugena Kumičića Velika Gorica.xlsx]ŠESTI RAZREDI'!$C$92:$C$100</c:f>
              <c:numCache>
                <c:formatCode>General</c:formatCode>
                <c:ptCount val="9"/>
                <c:pt idx="0">
                  <c:v>3.18</c:v>
                </c:pt>
                <c:pt idx="1">
                  <c:v>2.95</c:v>
                </c:pt>
                <c:pt idx="2">
                  <c:v>3.03</c:v>
                </c:pt>
                <c:pt idx="3">
                  <c:v>2.76</c:v>
                </c:pt>
                <c:pt idx="4">
                  <c:v>3.43</c:v>
                </c:pt>
                <c:pt idx="5">
                  <c:v>3.51</c:v>
                </c:pt>
                <c:pt idx="6">
                  <c:v>3.65</c:v>
                </c:pt>
                <c:pt idx="7">
                  <c:v>3.44</c:v>
                </c:pt>
                <c:pt idx="8">
                  <c:v>4.38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47376592"/>
        <c:axId val="-647377136"/>
      </c:lineChart>
      <c:catAx>
        <c:axId val="-64737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77136"/>
        <c:crosses val="autoZero"/>
        <c:auto val="1"/>
        <c:lblAlgn val="ctr"/>
        <c:lblOffset val="100"/>
        <c:noMultiLvlLbl val="0"/>
      </c:catAx>
      <c:valAx>
        <c:axId val="-647377136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sr-Latn-RS"/>
          </a:p>
        </c:txPr>
        <c:crossAx val="-6473765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262773084685955"/>
          <c:y val="0.14878504672897197"/>
          <c:w val="0.70526829827853199"/>
          <c:h val="5.846125542718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mbria" panose="02040503050406030204" pitchFamily="18" charset="0"/>
          <a:ea typeface="Cambria" panose="02040503050406030204" pitchFamily="18" charset="0"/>
        </a:defRPr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63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66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816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199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26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613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355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16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12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70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816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54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317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22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99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405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78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64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60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108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2828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207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223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078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195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49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04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81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21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62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2CF6-A8FF-42FB-B90D-19ED488ECB74}" type="datetimeFigureOut">
              <a:rPr lang="hr-HR" smtClean="0"/>
              <a:t>19.8.2021.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51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00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C162-DC5B-4F5F-B713-C56A6FCD32B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19.8.2021.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764B1-7BC4-40B9-80A1-F989DC961FEC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6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zrinka@idi.hr" TargetMode="External"/><Relationship Id="rId2" Type="http://schemas.openxmlformats.org/officeDocument/2006/relationships/hyperlink" Target="mailto:boris@idi.h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348" y="233719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NACIONALNO PRAĆENJE UČINAKA PANDEMIJE BOLESTI COVID-19 NA SUSTAV ODGOJA I OBRAZOVANJA U REPUBLICI HRVATSKOJ</a:t>
            </a:r>
          </a:p>
          <a:p>
            <a:pPr algn="ctr"/>
            <a:endParaRPr lang="hr-HR" sz="24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  <a:p>
            <a:pPr algn="ctr"/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OSNOVNA ŠKOLA EUGENA KUMIČIĆA VELIKA GORICA</a:t>
            </a:r>
            <a:endParaRPr lang="hr-HR" sz="24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59459" y="4773394"/>
            <a:ext cx="93077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200" dirty="0" smtClean="0">
                <a:solidFill>
                  <a:srgbClr val="E7E6E6">
                    <a:lumMod val="50000"/>
                  </a:srgbClr>
                </a:solidFill>
                <a:latin typeface="Cambria" panose="02040503050406030204" pitchFamily="18" charset="0"/>
              </a:rPr>
              <a:t>Izvješće pripremili: Boris Jokić, Zrinka Ristić Dedić i suradnici</a:t>
            </a:r>
            <a:endParaRPr lang="hr-HR" sz="2200" dirty="0">
              <a:solidFill>
                <a:srgbClr val="E7E6E6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2" descr="memorandum_headIDIZ_CIR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824" y="5419725"/>
            <a:ext cx="7562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5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OSTVARENI UZORAK</a:t>
            </a:r>
            <a:endParaRPr lang="hr-HR" sz="4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37787"/>
            <a:ext cx="1204485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UČENICI - UKUPNO </a:t>
            </a:r>
            <a:r>
              <a:rPr lang="hr-HR" sz="3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27 023 UČENIKA</a:t>
            </a: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OSNOVNA </a:t>
            </a:r>
            <a:r>
              <a:rPr lang="hr-HR" sz="3600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ŠKOLA</a:t>
            </a: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:</a:t>
            </a:r>
          </a:p>
          <a:p>
            <a:pPr marL="1143000" lvl="1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4. razredi – </a:t>
            </a:r>
            <a:r>
              <a:rPr lang="hr-HR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3405</a:t>
            </a:r>
          </a:p>
          <a:p>
            <a:pPr marL="1143000" lvl="1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6. razredi -</a:t>
            </a:r>
            <a:r>
              <a:rPr lang="hr-HR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3286</a:t>
            </a:r>
          </a:p>
          <a:p>
            <a:pPr marL="1143000" lvl="1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8. razredi - </a:t>
            </a:r>
            <a:r>
              <a:rPr lang="hr-HR" sz="36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2803</a:t>
            </a:r>
            <a:endParaRPr lang="hr-HR" sz="36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SREDNJA ŠKOLA:</a:t>
            </a:r>
          </a:p>
          <a:p>
            <a:pPr marL="1143000" lvl="1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2. razredi – </a:t>
            </a:r>
            <a:r>
              <a:rPr lang="hr-HR" sz="3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8985</a:t>
            </a:r>
          </a:p>
          <a:p>
            <a:pPr marL="1143000" lvl="1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Završni razredi - </a:t>
            </a:r>
            <a:r>
              <a:rPr lang="hr-HR" sz="3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8544</a:t>
            </a:r>
          </a:p>
        </p:txBody>
      </p:sp>
    </p:spTree>
    <p:extLst>
      <p:ext uri="{BB962C8B-B14F-4D97-AF65-F5344CB8AC3E}">
        <p14:creationId xmlns:p14="http://schemas.microsoft.com/office/powerpoint/2010/main" val="13706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60344" y="480291"/>
            <a:ext cx="11655552" cy="562494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hr-HR" sz="4400" dirty="0" smtClean="0">
                <a:latin typeface="Cambria" panose="02040503050406030204" pitchFamily="18" charset="0"/>
              </a:rPr>
              <a:t/>
            </a:r>
            <a:br>
              <a:rPr lang="hr-HR" sz="4400" dirty="0" smtClean="0">
                <a:latin typeface="Cambria" panose="02040503050406030204" pitchFamily="18" charset="0"/>
              </a:rPr>
            </a:br>
            <a:r>
              <a:rPr lang="hr-HR" dirty="0" smtClean="0">
                <a:solidFill>
                  <a:srgbClr val="FF5050"/>
                </a:solidFill>
                <a:latin typeface="Cambria" panose="02040503050406030204" pitchFamily="18" charset="0"/>
              </a:rPr>
              <a:t>VAŠA ŠKOLA</a:t>
            </a:r>
            <a:r>
              <a:rPr lang="hr-HR" sz="4000" dirty="0" smtClean="0">
                <a:latin typeface="Cambria" panose="02040503050406030204" pitchFamily="18" charset="0"/>
              </a:rPr>
              <a:t/>
            </a:r>
            <a:br>
              <a:rPr lang="hr-HR" sz="4000" dirty="0" smtClean="0">
                <a:latin typeface="Cambria" panose="02040503050406030204" pitchFamily="18" charset="0"/>
              </a:rPr>
            </a:br>
            <a:r>
              <a:rPr lang="hr-HR" sz="4000" dirty="0">
                <a:latin typeface="Cambria" panose="02040503050406030204" pitchFamily="18" charset="0"/>
              </a:rPr>
              <a:t/>
            </a:r>
            <a:br>
              <a:rPr lang="hr-HR" sz="4000" dirty="0">
                <a:latin typeface="Cambria" panose="02040503050406030204" pitchFamily="18" charset="0"/>
              </a:rPr>
            </a:br>
            <a:r>
              <a:rPr lang="hr-HR" sz="4600" dirty="0" smtClean="0">
                <a:latin typeface="Cambria" panose="02040503050406030204" pitchFamily="18" charset="0"/>
              </a:rPr>
              <a:t>Učenici 4. razreda – </a:t>
            </a:r>
            <a:r>
              <a:rPr lang="hr-HR" sz="4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95</a:t>
            </a:r>
            <a:r>
              <a:rPr lang="hr-HR" sz="4600" dirty="0" smtClean="0">
                <a:latin typeface="Cambria" panose="02040503050406030204" pitchFamily="18" charset="0"/>
              </a:rPr>
              <a:t/>
            </a:r>
            <a:br>
              <a:rPr lang="hr-HR" sz="4600" dirty="0" smtClean="0">
                <a:latin typeface="Cambria" panose="02040503050406030204" pitchFamily="18" charset="0"/>
              </a:rPr>
            </a:br>
            <a:r>
              <a:rPr lang="hr-HR" sz="4600" dirty="0" smtClean="0">
                <a:latin typeface="Cambria" panose="02040503050406030204" pitchFamily="18" charset="0"/>
              </a:rPr>
              <a:t>Učenici 6. razreda – </a:t>
            </a:r>
            <a:r>
              <a:rPr lang="hr-HR" sz="4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35</a:t>
            </a:r>
            <a:br>
              <a:rPr lang="hr-HR" sz="4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</a:br>
            <a:r>
              <a:rPr lang="hr-HR" sz="4600" dirty="0">
                <a:latin typeface="Cambria" panose="02040503050406030204" pitchFamily="18" charset="0"/>
              </a:rPr>
              <a:t>Učenici </a:t>
            </a:r>
            <a:r>
              <a:rPr lang="hr-HR" sz="4600" dirty="0" smtClean="0">
                <a:latin typeface="Cambria" panose="02040503050406030204" pitchFamily="18" charset="0"/>
              </a:rPr>
              <a:t>8. </a:t>
            </a:r>
            <a:r>
              <a:rPr lang="hr-HR" sz="4600" dirty="0">
                <a:latin typeface="Cambria" panose="02040503050406030204" pitchFamily="18" charset="0"/>
              </a:rPr>
              <a:t>razreda - </a:t>
            </a:r>
            <a:r>
              <a:rPr lang="hr-HR" sz="4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21</a:t>
            </a:r>
            <a:r>
              <a:rPr lang="hr-HR" sz="3600" dirty="0">
                <a:latin typeface="Cambria" panose="02040503050406030204" pitchFamily="18" charset="0"/>
              </a:rPr>
              <a:t/>
            </a:r>
            <a:br>
              <a:rPr lang="hr-HR" sz="3600" dirty="0">
                <a:latin typeface="Cambria" panose="02040503050406030204" pitchFamily="18" charset="0"/>
              </a:rPr>
            </a:br>
            <a:r>
              <a:rPr lang="hr-HR" b="1" dirty="0" smtClean="0">
                <a:latin typeface="Cambria" panose="02040503050406030204" pitchFamily="18" charset="0"/>
              </a:rPr>
              <a:t/>
            </a:r>
            <a:br>
              <a:rPr lang="hr-HR" b="1" dirty="0" smtClean="0">
                <a:latin typeface="Cambria" panose="02040503050406030204" pitchFamily="18" charset="0"/>
              </a:rPr>
            </a:br>
            <a:endParaRPr lang="hr-HR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556989"/>
              </p:ext>
            </p:extLst>
          </p:nvPr>
        </p:nvGraphicFramePr>
        <p:xfrm>
          <a:off x="246185" y="1257297"/>
          <a:ext cx="11808069" cy="4252480"/>
        </p:xfrm>
        <a:graphic>
          <a:graphicData uri="http://schemas.openxmlformats.org/drawingml/2006/table">
            <a:tbl>
              <a:tblPr firstRow="1" firstCol="1" bandRow="1"/>
              <a:tblGrid>
                <a:gridCol w="9425353"/>
                <a:gridCol w="2382716"/>
              </a:tblGrid>
              <a:tr h="363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TEMATSKA CJELINA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IZVOR PODATAKA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6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A. UTJECAJ PANDEMIJE COVID-19 NA ŽIVOT UČENIKA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4., 6. i 8. razredi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6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B. UTJECAJ PANDEMIJE COVID-19  NA POJEDINE ASPEKTE ŽIVOTA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4., 6. i 8. razredi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3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C. DOŽIVLJAJ </a:t>
                      </a:r>
                      <a:r>
                        <a:rPr lang="hr-HR" sz="14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PROMJENA </a:t>
                      </a: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 ŠKOLI TIJEKOM </a:t>
                      </a:r>
                      <a:r>
                        <a:rPr lang="hr-HR" sz="14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PANDEMIJE</a:t>
                      </a:r>
                      <a:endParaRPr lang="hr-HR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4. </a:t>
                      </a:r>
                      <a:r>
                        <a:rPr lang="hr-HR" sz="14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razredi</a:t>
                      </a:r>
                      <a:endParaRPr lang="hr-HR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6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D. </a:t>
                      </a: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UTJECAJ EPIDEMIOLOŠKIH MJERA NA UČENIČKO ISKUSTVO NASTAVE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 razredi 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6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E. </a:t>
                      </a: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UTJECAJ PROMJENA U NASTAVI I ORGANIZACIJI ŠKOLE NA ČIMBENIKE U OBRAZOVNOM PROCESU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 </a:t>
                      </a:r>
                      <a:r>
                        <a:rPr lang="hr-HR" sz="14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razredi</a:t>
                      </a:r>
                      <a:endParaRPr lang="hr-HR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6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F. NASTAVNIČKE </a:t>
                      </a: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PRAKSE U NASTAVI NA DALJINU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6. </a:t>
                      </a:r>
                      <a:r>
                        <a:rPr lang="hr-HR" sz="14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razredi</a:t>
                      </a:r>
                      <a:endParaRPr lang="hr-HR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6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G. </a:t>
                      </a: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USPOREDBA NASTAVE NA DALJINU I NASTAVE U ŠKOLI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8. razredi 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6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H. USPOREDBA </a:t>
                      </a: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UČENJA KOD NASTAVE NA DALJINU I NASTAVE U ŠKOLI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8. </a:t>
                      </a:r>
                      <a:r>
                        <a:rPr lang="hr-HR" sz="14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razredi</a:t>
                      </a:r>
                      <a:endParaRPr lang="hr-HR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7054" y="191199"/>
            <a:ext cx="70216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rPr>
              <a:t>TEMATSKE CJELINE IZVJEŠĆA</a:t>
            </a:r>
          </a:p>
        </p:txBody>
      </p:sp>
    </p:spTree>
    <p:extLst>
      <p:ext uri="{BB962C8B-B14F-4D97-AF65-F5344CB8AC3E}">
        <p14:creationId xmlns:p14="http://schemas.microsoft.com/office/powerpoint/2010/main" val="346489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ŠTO JE PRIKAZANO U IZVJEŠĆU I KAKO ČITATI REZULTATE</a:t>
            </a:r>
            <a:endParaRPr lang="hr-HR" sz="4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" y="1973702"/>
            <a:ext cx="120777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ZA SVAKU TEMATSKU CJELINU PRIKAZANO JE PITANJE KOJE JE UPUĆENO UČENICIMA TE PONUĐENI ODGOVORI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PRIKAZ REZULTATA SASTOJI SE OD DVA DIJELA:</a:t>
            </a:r>
          </a:p>
          <a:p>
            <a:pPr marL="1143000" lvl="1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USPOREDBA NACIONALNIH REZULTATA I ONIH IZ VAŠE ŠKOLE – GRAFIČKI PRIKAZI USPOREDBE PROSJEČNIH VRIJEDNOSTI REZULTATA</a:t>
            </a:r>
          </a:p>
          <a:p>
            <a:pPr marL="1143000" lvl="1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REZULTATI VAŠIH UČENIKA – TABLIČNI PRIKAZI ČESTINE POJEDINIH ODGOVORA UČENIKA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NA SAMOM KRAJU NALAZI SE KRATKA INTERPRETACIJA SVIH REZULTATA</a:t>
            </a:r>
            <a:endParaRPr lang="hr-HR" sz="2400" b="1" dirty="0" smtClean="0">
              <a:solidFill>
                <a:srgbClr val="FF505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3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80416" y="1582616"/>
            <a:ext cx="11655552" cy="302103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UTJECAJ </a:t>
            </a:r>
            <a:r>
              <a:rPr lang="hr-HR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NA ŽIVOT 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UČENIKA</a:t>
            </a:r>
            <a:b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47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4., 6. i 8. RAZREDI</a:t>
            </a:r>
            <a:endParaRPr lang="en-GB" sz="4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2286540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3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NA KOJI JE NAČIN </a:t>
            </a:r>
            <a:r>
              <a:rPr lang="hr-HR" sz="3000" b="1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PANDEMIJA</a:t>
            </a:r>
            <a:r>
              <a:rPr lang="hr-HR" sz="3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hr-HR" sz="3000" b="1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COVID</a:t>
            </a:r>
            <a:r>
              <a:rPr lang="hr-HR" sz="3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-19 UTJECALA NA TVOJ ŽIVOT?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JAKO LOŠE– LOŠE </a:t>
            </a: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– </a:t>
            </a: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NI LOŠE NI DOBRO– DOBRO </a:t>
            </a: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– </a:t>
            </a: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JAKO DOBRO </a:t>
            </a:r>
          </a:p>
          <a:p>
            <a:pPr algn="ctr">
              <a:lnSpc>
                <a:spcPct val="150000"/>
              </a:lnSpc>
            </a:pPr>
            <a:r>
              <a:rPr lang="hr-HR" sz="1900" b="1" i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(UČENICI 4. RAZREDA)</a:t>
            </a:r>
            <a:endParaRPr lang="hr-HR" sz="1900" b="1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hr-HR" sz="19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NEGATIVNO – </a:t>
            </a: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NEGATIVNO </a:t>
            </a: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– NI NEGATIVNO NI POZITIVNO – POZITIVNO – IZRAZITO POZITIVNO </a:t>
            </a:r>
            <a:r>
              <a:rPr lang="hr-HR" sz="1900" b="1" i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(UČENICI 6. I 8. RAZREDA)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UTJECAJ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NA ŽIVOT UČENIKA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1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UTJECAJ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NA ŽIVOT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UČENIKA – 4. RAZREDI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934797"/>
              </p:ext>
            </p:extLst>
          </p:nvPr>
        </p:nvGraphicFramePr>
        <p:xfrm>
          <a:off x="2130725" y="741583"/>
          <a:ext cx="8333117" cy="5883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7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UTJECAJ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NA ŽIVOT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UČENIKA – 6. RAZREDI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170760"/>
              </p:ext>
            </p:extLst>
          </p:nvPr>
        </p:nvGraphicFramePr>
        <p:xfrm>
          <a:off x="2053087" y="836762"/>
          <a:ext cx="8522898" cy="5702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04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UTJECAJ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NA ŽIVOT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UČENIKA –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RAZREDI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855406"/>
              </p:ext>
            </p:extLst>
          </p:nvPr>
        </p:nvGraphicFramePr>
        <p:xfrm>
          <a:off x="2061713" y="862642"/>
          <a:ext cx="8721306" cy="5676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0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77132" y="1811216"/>
            <a:ext cx="11655552" cy="248470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</a:t>
            </a:r>
            <a:r>
              <a:rPr lang="hr-HR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 NA POJEDINE ASPEKTE 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ŽIVOTA</a:t>
            </a:r>
            <a:b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47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4., 6. i 8. </a:t>
            </a:r>
            <a:r>
              <a:rPr lang="hr-HR" sz="47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RAZREDI</a:t>
            </a:r>
            <a:endParaRPr lang="en-GB" sz="4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9206" y="1200840"/>
            <a:ext cx="1169376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Znanstveno istraživački projekt financiran od Ministarstva znanosti i obrazovanja (u iznosu od 280 000 kn) provodi se od ožujka 2021. do prosinca 2021. godine.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Cilj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je projekta uspostaviti znanstveno praćenje učinaka </a:t>
            </a:r>
            <a:r>
              <a:rPr lang="hr-H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pandemije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 i potresa na organizaciju odgojno-obrazovnih procesa i dobrobit učenika i odgojno-obrazovnih djelatnika te osigurati osnovu za donošenje na podacima informiranih obrazovnih politika i razmjenu iskustava između škola. </a:t>
            </a:r>
            <a:endParaRPr lang="hr-HR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Rezultati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projekta bit će osnova za osmišljavanje i uvođenje mjera na sustavnoj razini koje mogu ublažiti poremećaje odgojno-obrazovnih procesa nastale kao posljedica promjena uzrokovanih </a:t>
            </a:r>
            <a:r>
              <a:rPr lang="hr-HR" sz="24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pandemijom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bolesti </a:t>
            </a:r>
            <a:r>
              <a:rPr lang="hr-HR" sz="24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COVID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-19 te osnažiti učenike, odgojno-obrazovne djelatnike i roditelje za uspješno ovladavanje kriznim situacijama u budućnosti.</a:t>
            </a:r>
            <a:endParaRPr lang="en-GB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hr-HR" sz="16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 ISTRAŽIVANJU</a:t>
            </a:r>
            <a:endParaRPr lang="hr-HR" sz="4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2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KAKO JE </a:t>
            </a:r>
            <a:r>
              <a:rPr lang="hr-HR" sz="2000" b="1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PANDEMIJA</a:t>
            </a: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 UTJECALA NA TVOJE?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…odnose sa članovima obitelji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…odnose s bliskim prijateljima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…bavljenje izvanškolskim aktivnostima i hobijima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…bavljenje tjelesnim aktivnostima i sportom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…druženje s prijateljima (4. i 6. razred)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…zdravlje (4. i 6. razred</a:t>
            </a: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)/ fizičko zdravlje; psihičko zdravlje (8. razredi)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…raspoloženje (4. i 6. razred</a:t>
            </a: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)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...planove za budućnost (8. razredi)</a:t>
            </a:r>
            <a:endParaRPr lang="hr-HR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5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 – NEGATIVNO – NI NEGATIVNO NI POZITIVNO – POZITIVNO – IZRAZITO POZITIVNO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 NA POJEDINE ASPEKTE ŽIVOTA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 NA POJEDINE ASPEKTE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ŽIVOTA – 4. RAZREDI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991" y="1387338"/>
            <a:ext cx="1420448" cy="5052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POZITIVNO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POZITIVNO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 NEGATIVNO NI POZITIVNO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NEGATIVNO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NEGATIVNO</a:t>
            </a:r>
            <a:endParaRPr lang="hr-HR" sz="1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185985"/>
              </p:ext>
            </p:extLst>
          </p:nvPr>
        </p:nvGraphicFramePr>
        <p:xfrm>
          <a:off x="1682889" y="1095265"/>
          <a:ext cx="9048372" cy="5762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2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 NA POJEDINE ASPEKTE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ŽIVOTA – 4. RAZREDI – VAŠA ŠKOLA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643587"/>
              </p:ext>
            </p:extLst>
          </p:nvPr>
        </p:nvGraphicFramePr>
        <p:xfrm>
          <a:off x="136991" y="1528394"/>
          <a:ext cx="11902610" cy="4405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36360"/>
                <a:gridCol w="1513250"/>
                <a:gridCol w="1513250"/>
                <a:gridCol w="1513250"/>
                <a:gridCol w="1513250"/>
                <a:gridCol w="1513250"/>
              </a:tblGrid>
              <a:tr h="550710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IZRAZITO 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NI</a:t>
                      </a:r>
                      <a:r>
                        <a:rPr lang="hr-HR" sz="11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NEGATIVNO NI POZITIVNO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IZRAZITO 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…odnose sa članovima obitelji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34,8%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18,5%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…odnose s bliskim prijateljima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33,7%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13,7%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…bavljenje izvanškolskim aktivnostima i hobijima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19,1%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…bavljenje tjelesnim aktivnostima i sportom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20,2%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…druženje</a:t>
                      </a:r>
                      <a:r>
                        <a:rPr lang="hr-HR" sz="1400" u="none" strike="noStrike" baseline="0" noProof="0" dirty="0" smtClean="0">
                          <a:effectLst/>
                          <a:latin typeface="Cambria" panose="02040503050406030204" pitchFamily="18" charset="0"/>
                        </a:rPr>
                        <a:t> s prijateljima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14,9%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…zdravlje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34,7%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25,3%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…raspoloženje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15,8%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6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 NA POJEDINE ASPEKTE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ŽIVOTA – 6. RAZREDI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991" y="1387338"/>
            <a:ext cx="1420448" cy="5052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POZITIVNO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POZITIVNO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 NEGATIVNO NI POZITIVNO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NEGATIVNO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NEGATIVNO</a:t>
            </a:r>
            <a:endParaRPr lang="hr-HR" sz="1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520649"/>
              </p:ext>
            </p:extLst>
          </p:nvPr>
        </p:nvGraphicFramePr>
        <p:xfrm>
          <a:off x="1708292" y="1081611"/>
          <a:ext cx="9844561" cy="5698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50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 NA POJEDINE ASPEKTE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ŽIVOTA – 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RAZREDI – VAŠA ŠKOLA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20619"/>
              </p:ext>
            </p:extLst>
          </p:nvPr>
        </p:nvGraphicFramePr>
        <p:xfrm>
          <a:off x="136991" y="1528394"/>
          <a:ext cx="11902610" cy="4405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36360"/>
                <a:gridCol w="1513250"/>
                <a:gridCol w="1513250"/>
                <a:gridCol w="1513250"/>
                <a:gridCol w="1513250"/>
                <a:gridCol w="1513250"/>
              </a:tblGrid>
              <a:tr h="550710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IZRAZITO 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NI</a:t>
                      </a:r>
                      <a:r>
                        <a:rPr lang="hr-HR" sz="11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NEGATIVNO NI POZITIVNO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IZRAZITO 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…odnose sa članovima obitelji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53,1%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18,8%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…odnose s bliskim prijateljima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57,6%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6,1%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…bavljenje izvanškolskim aktivnostima i hobijima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35,5%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32,3%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9,7%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…bavljenje tjelesnim aktivnostima i sportom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34,4%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12,5%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…druženje</a:t>
                      </a:r>
                      <a:r>
                        <a:rPr lang="hr-HR" sz="1400" u="none" strike="noStrike" baseline="0" noProof="0" dirty="0" smtClean="0">
                          <a:effectLst/>
                          <a:latin typeface="Cambria" panose="02040503050406030204" pitchFamily="18" charset="0"/>
                        </a:rPr>
                        <a:t> s vršnjacima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51,5%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…zdravlje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68,8%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9,4%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…raspoloženje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27,3%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57,6%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5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 NA POJEDINE ASPEKTE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ŽIVOTA – 8. RAZREDI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991" y="1387338"/>
            <a:ext cx="1420448" cy="5052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POZITIVNO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POZITIVNO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 NEGATIVNO NI POZITIVNO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NEGATIVNO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NEGATIVNO</a:t>
            </a:r>
            <a:endParaRPr lang="hr-HR" sz="1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209764"/>
              </p:ext>
            </p:extLst>
          </p:nvPr>
        </p:nvGraphicFramePr>
        <p:xfrm>
          <a:off x="1735644" y="1068160"/>
          <a:ext cx="8755217" cy="584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0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UTJECAJ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-19  NA POJEDINE ASPEKTE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ŽIVOTA – 8. RAZREDI – VAŠA ŠKOLA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23818"/>
              </p:ext>
            </p:extLst>
          </p:nvPr>
        </p:nvGraphicFramePr>
        <p:xfrm>
          <a:off x="136991" y="1528394"/>
          <a:ext cx="11902610" cy="4405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36360"/>
                <a:gridCol w="1513250"/>
                <a:gridCol w="1513250"/>
                <a:gridCol w="1513250"/>
                <a:gridCol w="1513250"/>
                <a:gridCol w="1513250"/>
              </a:tblGrid>
              <a:tr h="550710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IZRAZITO 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NI</a:t>
                      </a:r>
                      <a:r>
                        <a:rPr lang="hr-HR" sz="11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NEGATIVNO NI POZITIVNO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IZRAZITO 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…odnose sa članovima obitelji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61,9%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4,8%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…odnose s bliskim prijateljima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19,0%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…bavljenje izvanškolskim aktivnostima i hobijima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…bavljenje tjelesnim aktivnostima i sportom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…fizičko zdravlje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14,3%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…psihičko zdravlje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</a:tr>
              <a:tr h="550710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…planove za budućnost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57,1%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4,8%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1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11189" y="1533525"/>
            <a:ext cx="11655552" cy="331118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DOŽIVLJAJ PROMJENA U ŠKOLI TIJEKOM </a:t>
            </a:r>
            <a:r>
              <a:rPr lang="hr-HR" dirty="0" err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42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RAZREDI</a:t>
            </a:r>
            <a:endParaRPr lang="en-GB" sz="4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0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2" y="1439825"/>
            <a:ext cx="11901038" cy="35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KOLIKO SU SE ZA TEBE OSOBNO BORAVAK U ŠKOLI I NASTAVA U ČETVRTOM RAZREDU PROMIJENILI U ODNOSU NA PRETHODNE GODINE?</a:t>
            </a:r>
          </a:p>
          <a:p>
            <a:pPr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 algn="ctr">
              <a:lnSpc>
                <a:spcPct val="150000"/>
              </a:lnSpc>
            </a:pP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UOPĆE NE – MALO SE PROMIJENILO </a:t>
            </a: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– </a:t>
            </a: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DOSTA SE PROMIJENILO </a:t>
            </a: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– </a:t>
            </a: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</a:t>
            </a:r>
            <a:endParaRPr lang="hr-HR" sz="19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DOŽIVLJAJ PROMJENA U ŠKOLI TIJEKOM </a:t>
            </a:r>
            <a:r>
              <a:rPr lang="hr-HR" sz="24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DOŽIVLJAJ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PROMJENA U ŠKOLI TIJEKOM </a:t>
            </a:r>
            <a:r>
              <a:rPr lang="hr-HR" sz="24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USPOREDBA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971973"/>
              </p:ext>
            </p:extLst>
          </p:nvPr>
        </p:nvGraphicFramePr>
        <p:xfrm>
          <a:off x="2035835" y="741583"/>
          <a:ext cx="8238226" cy="569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93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2945" y="1231026"/>
            <a:ext cx="114223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Nacionalni karakter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Potpuna reprezentativnost na svim razinama i u svim vrstama obrazovanja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Jasna potreba svih u sustavu za znanstvenim spoznajama koje će utjecati na praksu i javne obrazovne politike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Suradnja s dionicima u osmišljavanju instrumenata i provedbe – sindikati, udruge ravnatelja...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 ISTRAŽIVANJU</a:t>
            </a:r>
            <a:endParaRPr lang="hr-HR" sz="4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9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68339" y="1661748"/>
            <a:ext cx="11655552" cy="279243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UTJECAJ EPIDEMIOLOŠKIH MJERA NA UČENIČKO ISKUSTVO 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NASTAVE</a:t>
            </a:r>
            <a:b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6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RAZREDI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431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NA KOJI SU NAČIN SLJEDEĆE MJERE UTJECALE NA TVOJE ISKUSTVO NASTAVE 			TIJEKOM OVE ŠKOLSKE GODINE?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Nošenje maski na nastavi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Boravak u istoj učionici cijeli dan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Veći broj predmeta u blok satovima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Nemogućnost miješanja s učenicima iz drugih razrednih odjela </a:t>
            </a: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 – NEGATIVNO – NI NEGATIVNO NI POZITIVNO – POZITIVNO – IZRAZITO POZITIVNO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UTJECAJ EPIDEMIOLOŠKIH MJERA NA UČENIČKO ISKUSTVO NASTAVE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2286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UTJECAJ EPIDEMIOLOŠKIH MJERA NA UČENIČKO ISKUSTVO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NASTAVE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USPOREDBA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64" y="1335580"/>
            <a:ext cx="1420448" cy="5052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POZITIVNO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POZITIVNO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 NEGATIVNO NI POZITIVNO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NEGATIVNO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NEGATIVNO</a:t>
            </a:r>
            <a:endParaRPr lang="hr-HR" sz="1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402857"/>
              </p:ext>
            </p:extLst>
          </p:nvPr>
        </p:nvGraphicFramePr>
        <p:xfrm>
          <a:off x="2366412" y="827847"/>
          <a:ext cx="7683463" cy="590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1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UTJECAJ EPIDEMIOLOŠKIH MJERA NA UČENIČKO ISKUSTVO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NASTAVE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6. RAZREDI - VAŠA ŠKOLA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67484"/>
              </p:ext>
            </p:extLst>
          </p:nvPr>
        </p:nvGraphicFramePr>
        <p:xfrm>
          <a:off x="742949" y="2118942"/>
          <a:ext cx="11039477" cy="248383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803712"/>
                <a:gridCol w="1247153"/>
                <a:gridCol w="1247153"/>
                <a:gridCol w="1247153"/>
                <a:gridCol w="1247153"/>
                <a:gridCol w="1247153"/>
              </a:tblGrid>
              <a:tr h="496766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IZRAZITO 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NI</a:t>
                      </a:r>
                      <a:r>
                        <a:rPr lang="hr-HR" sz="11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NEGATIVNO NI POZITIVNO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IZRAZITO 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Nošenje maski na nastavi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Boravak u istoj učionici cijeli dan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9,1%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Veći broj predmeta u blok satovima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33,3%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12,1%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Nemogućnost miješanja s učenicima iz drugih razrednih odjela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33,3%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15,2%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8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11189" y="1533525"/>
            <a:ext cx="11655552" cy="3311184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UTJECAJ PROMJENA U NASTAVI I ORGANIZACIJI ŠKOLE NA ČIMBENIKE U OBRAZOVNOM PROCESU</a:t>
            </a:r>
            <a:b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47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hr-HR" sz="47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RAZREDI</a:t>
            </a:r>
            <a:endParaRPr lang="en-GB" sz="4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56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0" y="1053326"/>
            <a:ext cx="12169309" cy="51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b="1" dirty="0">
                <a:solidFill>
                  <a:prstClr val="black"/>
                </a:solidFill>
                <a:latin typeface="Cambria" panose="02040503050406030204" pitchFamily="18" charset="0"/>
              </a:rPr>
              <a:t>KAKO SU PROMJENE U NASTAVI I ORGANIZACIJI ŠKOLE UVEDENE ZBOG </a:t>
            </a:r>
            <a:r>
              <a:rPr lang="hr-HR" b="1" dirty="0" err="1">
                <a:solidFill>
                  <a:prstClr val="black"/>
                </a:solidFill>
                <a:latin typeface="Cambria" panose="02040503050406030204" pitchFamily="18" charset="0"/>
              </a:rPr>
              <a:t>PANDEMIJE</a:t>
            </a:r>
            <a:r>
              <a:rPr lang="hr-HR" b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hr-HR" b="1" dirty="0" err="1">
                <a:solidFill>
                  <a:prstClr val="black"/>
                </a:solidFill>
                <a:latin typeface="Cambria" panose="02040503050406030204" pitchFamily="18" charset="0"/>
              </a:rPr>
              <a:t>COVID</a:t>
            </a:r>
            <a:r>
              <a:rPr lang="hr-HR" b="1" dirty="0">
                <a:solidFill>
                  <a:prstClr val="black"/>
                </a:solidFill>
                <a:latin typeface="Cambria" panose="02040503050406030204" pitchFamily="18" charset="0"/>
              </a:rPr>
              <a:t>-19 UTJECALE NA </a:t>
            </a:r>
            <a:r>
              <a:rPr lang="hr-HR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TVOJE?</a:t>
            </a:r>
            <a:endParaRPr lang="hr-HR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Praćenje </a:t>
            </a: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nastave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Radne navike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Razumijevanje školskog gradiva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Volju </a:t>
            </a: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za učenje 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Ocjene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Odnos s drugim učenicima iz razreda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Odnos s nastavnicima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Znanja i vještine iz školskih predmeta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Vještine rada s računalom/ tabletom</a:t>
            </a:r>
            <a:endParaRPr lang="hr-HR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</a:t>
            </a: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ODGOVORI SU BILI:</a:t>
            </a:r>
          </a:p>
          <a:p>
            <a:pPr algn="ctr">
              <a:lnSpc>
                <a:spcPct val="150000"/>
              </a:lnSpc>
            </a:pP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 – NEGATIVNO – NI NEGATIVNO NI POZITIVNO – POZITIVNO – IZRAZITO POZITIVNO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UTJECAJ PROMJENA U NASTAVI I ORGANIZACIJI ŠKOLE NA ČIMBENIKE U OBRAZOVNOM PROCESU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899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UTJECAJ PROMJENA U NASTAVI I ORGANIZACIJI ŠKOLE NA ČIMBENIKE U OBRAZOVNOM PROCESU</a:t>
            </a:r>
            <a:r>
              <a:rPr lang="hr-H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USPOREDBA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85" y="2343666"/>
            <a:ext cx="2222204" cy="360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dirty="0">
                <a:solidFill>
                  <a:prstClr val="black"/>
                </a:solidFill>
                <a:latin typeface="Cambria" panose="02040503050406030204" pitchFamily="18" charset="0"/>
              </a:rPr>
              <a:t>IZRAZITO POZITIVNO</a:t>
            </a:r>
          </a:p>
          <a:p>
            <a:pPr algn="ctr">
              <a:spcBef>
                <a:spcPts val="5200"/>
              </a:spcBef>
            </a:pPr>
            <a:r>
              <a:rPr lang="hr-HR" sz="1000" dirty="0">
                <a:solidFill>
                  <a:prstClr val="black"/>
                </a:solidFill>
                <a:latin typeface="Cambria" panose="02040503050406030204" pitchFamily="18" charset="0"/>
              </a:rPr>
              <a:t>POZITIVNO</a:t>
            </a:r>
          </a:p>
          <a:p>
            <a:pPr algn="ctr">
              <a:spcBef>
                <a:spcPts val="5400"/>
              </a:spcBef>
            </a:pPr>
            <a:r>
              <a:rPr lang="hr-HR" sz="1000" dirty="0">
                <a:solidFill>
                  <a:prstClr val="black"/>
                </a:solidFill>
                <a:latin typeface="Cambria" panose="02040503050406030204" pitchFamily="18" charset="0"/>
              </a:rPr>
              <a:t>NI NEGATIVNO NI POZITIVNO</a:t>
            </a:r>
          </a:p>
          <a:p>
            <a:pPr algn="ctr">
              <a:spcBef>
                <a:spcPts val="5400"/>
              </a:spcBef>
            </a:pPr>
            <a:r>
              <a:rPr lang="hr-HR" sz="1000" dirty="0">
                <a:solidFill>
                  <a:prstClr val="black"/>
                </a:solidFill>
                <a:latin typeface="Cambria" panose="02040503050406030204" pitchFamily="18" charset="0"/>
              </a:rPr>
              <a:t>NEGATIVNO</a:t>
            </a:r>
          </a:p>
          <a:p>
            <a:pPr algn="ctr">
              <a:spcBef>
                <a:spcPts val="5400"/>
              </a:spcBef>
            </a:pPr>
            <a:r>
              <a:rPr lang="hr-HR" sz="1000" dirty="0">
                <a:solidFill>
                  <a:prstClr val="black"/>
                </a:solidFill>
                <a:latin typeface="Cambria" panose="02040503050406030204" pitchFamily="18" charset="0"/>
              </a:rPr>
              <a:t>IZRAZITO NEGATIVNO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760379"/>
              </p:ext>
            </p:extLst>
          </p:nvPr>
        </p:nvGraphicFramePr>
        <p:xfrm>
          <a:off x="2213429" y="1224952"/>
          <a:ext cx="8748551" cy="5633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91551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UTJECAJ PROMJENA U NASTAVI I ORGANIZACIJI ŠKOLE NA ČIMBENIKE U OBRAZOVNOM PROCESU</a:t>
            </a:r>
            <a:r>
              <a:rPr lang="hr-HR" sz="2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RAZREDI VAŠA </a:t>
            </a:r>
            <a:r>
              <a:rPr lang="hr-HR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66472"/>
              </p:ext>
            </p:extLst>
          </p:nvPr>
        </p:nvGraphicFramePr>
        <p:xfrm>
          <a:off x="447673" y="1247775"/>
          <a:ext cx="11249027" cy="492442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982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01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301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1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01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301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53533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</a:rPr>
                        <a:t>IZRAZITO 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</a:rPr>
                        <a:t>NEGATIVNO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  <a:latin typeface="Cambria" panose="02040503050406030204" pitchFamily="18" charset="0"/>
                        </a:rPr>
                        <a:t>NI</a:t>
                      </a:r>
                      <a:r>
                        <a:rPr lang="hr-HR" sz="1100" u="none" strike="noStrike" baseline="0" dirty="0">
                          <a:effectLst/>
                          <a:latin typeface="Cambria" panose="02040503050406030204" pitchFamily="18" charset="0"/>
                        </a:rPr>
                        <a:t> NEGATIVNO NI POZITIVNO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</a:rPr>
                        <a:t>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latin typeface="Cambria" panose="02040503050406030204" pitchFamily="18" charset="0"/>
                        </a:rPr>
                        <a:t>IZRAZITO POZITIVNO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Praćenje </a:t>
                      </a:r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nastave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52,6%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Radne navike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48,6%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Razumijevanje školskog gradiva</a:t>
                      </a:r>
                      <a:endParaRPr lang="hr-HR" sz="14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47,2%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Volju </a:t>
                      </a:r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za učenje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34,2%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Ocjene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Odnos s drugim učenicima iz razreda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Odnos s nastavnicima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43,2%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>
                          <a:effectLst/>
                          <a:latin typeface="Cambria" panose="02040503050406030204" pitchFamily="18" charset="0"/>
                        </a:rPr>
                        <a:t>Znanja i vještine iz školskih predmeta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47,1%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Vještine rada s računalom/tabletom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55,9%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862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68339" y="1661748"/>
            <a:ext cx="11655552" cy="27924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NASTAVNIČKE PRAKSE U NASTAVI NA 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DALJINU</a:t>
            </a:r>
            <a:b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4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hr-HR" sz="42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RAZREDI</a:t>
            </a:r>
            <a:endParaRPr lang="en-GB" sz="4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4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U VRIJEME KAD SE U OVOJ ŠKOLSKOJ GODINI NASTAVA ZA TEBE I TVOJ RAZRED ODRŽAVALA NA DALJINU, KOLIKO TVOJIH NASTAVNIKA JE ČINILO SLJEDEĆE?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Održavali </a:t>
            </a: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online nastavu u prijenosu uživo pomoću programa za videokomunikaciju 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Slali ti materijale i zadatke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Postavljali materijale na </a:t>
            </a: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Microsoft </a:t>
            </a:r>
            <a:r>
              <a:rPr lang="hr-HR" sz="1600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Teams</a:t>
            </a: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, </a:t>
            </a:r>
            <a:r>
              <a:rPr lang="hr-HR" sz="1600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Yammer</a:t>
            </a: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, </a:t>
            </a:r>
            <a:r>
              <a:rPr lang="hr-HR" sz="1600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Loomen</a:t>
            </a: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...</a:t>
            </a:r>
            <a:endParaRPr lang="hr-HR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Provjeravali s tobom obavljaš li zadatke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Davali ti povratne informacije o učenju i </a:t>
            </a: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naučenome</a:t>
            </a:r>
            <a:endParaRPr lang="hr-HR" sz="1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Davali ti savjete o tome kako samostalno učiti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Kontaktirali te i pitali kako se osjećaš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Pitali te trebaš li pomoć u vezi učenja</a:t>
            </a: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NITKO – MANJINA – OKO POLOVICE NJIH </a:t>
            </a: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– </a:t>
            </a: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VEĆINA </a:t>
            </a:r>
            <a:r>
              <a:rPr lang="hr-HR" sz="1900" b="1" dirty="0">
                <a:solidFill>
                  <a:prstClr val="black"/>
                </a:solidFill>
                <a:latin typeface="Cambria" panose="02040503050406030204" pitchFamily="18" charset="0"/>
              </a:rPr>
              <a:t>– </a:t>
            </a:r>
            <a:r>
              <a:rPr lang="hr-HR" sz="19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GOTOVO SVI</a:t>
            </a:r>
            <a:endParaRPr lang="hr-HR" sz="19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NASTAVNIČKE PRAKSE U NASTAVI NA DALJINU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 ISTRAŽIVANJU</a:t>
            </a:r>
            <a:endParaRPr lang="hr-HR" sz="4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3206" y="1548018"/>
            <a:ext cx="114692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Istraživanje miješanog modela – kombiniranje kvantitativne i kvalitativne metode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Izrazito uspješna suradnja sa školama – gotovo nepostojeća razina odbijanja sudjelovanja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Po mnogočemu jedinstveno istraživanje u okružju i europskom kontekstu</a:t>
            </a:r>
          </a:p>
          <a:p>
            <a:endParaRPr lang="hr-HR" sz="3600" dirty="0" smtClean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2286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NASTAVNIČKE PRAKSE U NASTAVI NA 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DALJINU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USPOREDBA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760" y="1896838"/>
            <a:ext cx="1489790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28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GOTOVO SVI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VEĆINA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OKO POLOVICE NJIH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MANJINA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NITKO</a:t>
            </a:r>
            <a:endParaRPr lang="hr-HR" sz="1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579814"/>
              </p:ext>
            </p:extLst>
          </p:nvPr>
        </p:nvGraphicFramePr>
        <p:xfrm>
          <a:off x="1343977" y="827848"/>
          <a:ext cx="10019765" cy="582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02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NASTAVNIČKE PRAKSE U NASTAVI NA 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DALJINU </a:t>
            </a:r>
            <a:r>
              <a:rPr lang="hr-HR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6. RAZREDI VAŠA ŠKOLA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85948"/>
              </p:ext>
            </p:extLst>
          </p:nvPr>
        </p:nvGraphicFramePr>
        <p:xfrm>
          <a:off x="232241" y="1290267"/>
          <a:ext cx="11807359" cy="447089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749334"/>
                <a:gridCol w="1411605"/>
                <a:gridCol w="1411605"/>
                <a:gridCol w="1411605"/>
                <a:gridCol w="1411605"/>
                <a:gridCol w="1411605"/>
              </a:tblGrid>
              <a:tr h="496766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NITKO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MANJINA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OKO POLOVICE NASTAVNIKA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VEĆINA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GOTOVO</a:t>
                      </a:r>
                      <a:r>
                        <a:rPr lang="pl-PL" sz="1100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SVI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Održavali online nastavu u prijenosu uživo pomoću programa za videokomunikaciju.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51,6%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32,3%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Slali ti materijale i zadatke.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64,5%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Postavljali materijale na Microsoft </a:t>
                      </a:r>
                      <a:r>
                        <a:rPr lang="hr-HR" sz="1400" u="none" strike="noStrike" noProof="0" dirty="0" err="1" smtClean="0">
                          <a:effectLst/>
                          <a:latin typeface="Cambria" panose="02040503050406030204" pitchFamily="18" charset="0"/>
                        </a:rPr>
                        <a:t>Teams</a:t>
                      </a:r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hr-HR" sz="1400" u="none" strike="noStrike" noProof="0" dirty="0" err="1" smtClean="0">
                          <a:effectLst/>
                          <a:latin typeface="Cambria" panose="02040503050406030204" pitchFamily="18" charset="0"/>
                        </a:rPr>
                        <a:t>Loomen</a:t>
                      </a:r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hr-HR" sz="1400" u="none" strike="noStrike" noProof="0" dirty="0" err="1" smtClean="0">
                          <a:effectLst/>
                          <a:latin typeface="Cambria" panose="02040503050406030204" pitchFamily="18" charset="0"/>
                        </a:rPr>
                        <a:t>Yammer</a:t>
                      </a:r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...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60,0%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Provjeravali s tobom obavljaš li zadatke.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16,1%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Davali ti povratne informacije o učenju i postignućima.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12,9%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Davali ti savjete o tome kako samostalno učiti.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3,2%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Kontaktirali te i pitali kako se osjećaš.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Pitali te trebaš li pomoć u vezi učenja.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6,5%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68339" y="1661748"/>
            <a:ext cx="11655552" cy="27924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NASTAVE NA DALJINU I NASTAVE U 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ŠKOLI</a:t>
            </a:r>
            <a:b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4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hr-HR" sz="42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RAZREDI</a:t>
            </a:r>
            <a:endParaRPr lang="en-GB" sz="4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7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671691"/>
            <a:ext cx="11841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MOLIMO TE USPOREDI VRIJEDI LI NAVEDENO VIŠE ZA NASTAVU NA DALJINU ILI NASTAVU U ŠKOLI?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Sadržaji koje učimo predstavljeni su na zanimljiv način.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Nastavnici daju jasne upute za izvršavanje zadataka.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Izvršavanje zadataka za školu zahtijeva puno truda.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Od nastavnika dobivamo povratne informacije o učenju redovito i na vrijeme.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Sadržaji koje učimo predstavljeni su na način da ih možemo razumjeti.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Od nastavnika možemo dobiti pojašnjenja ako nam nešto nije jasno.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Dobivamo mnogo zadataka koje moramo izvršiti u kratkom roku.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Imamo dobre odnose s nastavnicima.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Dobivamo ocjene koje zaslužujemo.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Nastavnici nas potiču da učimo s razumijevanjem.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Praćenje nastave nam je naporno.</a:t>
            </a: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 algn="ctr">
              <a:lnSpc>
                <a:spcPct val="150000"/>
              </a:lnSpc>
            </a:pPr>
            <a:r>
              <a:rPr lang="hr-HR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ZNATNO VIŠE VRIJEDI ZA NASTAVU U ŠKOLI - VIŠE </a:t>
            </a:r>
            <a:r>
              <a:rPr lang="hr-HR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VRIJEDI ZA NASTAVU U ŠKOLI </a:t>
            </a:r>
            <a:r>
              <a:rPr lang="hr-HR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– PODJEDNAKO VRIJEDI ZA NASTAVU U ŠKOLI I NA DALJINU - VIŠE </a:t>
            </a:r>
            <a:r>
              <a:rPr lang="hr-HR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VRIJEDI ZA NASTAVU </a:t>
            </a:r>
            <a:r>
              <a:rPr lang="hr-HR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NA DALJINU </a:t>
            </a:r>
            <a:r>
              <a:rPr lang="hr-HR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- ZNATNO VIŠE VRIJEDI ZA NASTAVU </a:t>
            </a:r>
            <a:r>
              <a:rPr lang="hr-HR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NA DALJINU</a:t>
            </a:r>
            <a:endParaRPr lang="hr-HR" sz="14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91" y="14656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NASTAVE NA DALJINU I NASTAVE U ŠKOLI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2286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NASTAVE NA DALJINU I NASTAVE U ŠKOLI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717" y="1687484"/>
            <a:ext cx="1420448" cy="371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22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ZNATNO VIŠE NA DALJINU</a:t>
            </a:r>
          </a:p>
          <a:p>
            <a:pPr algn="ctr">
              <a:lnSpc>
                <a:spcPct val="150000"/>
              </a:lnSpc>
              <a:spcBef>
                <a:spcPts val="22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VIŠE NA DALJINU</a:t>
            </a:r>
          </a:p>
          <a:p>
            <a:pPr algn="ctr">
              <a:lnSpc>
                <a:spcPct val="150000"/>
              </a:lnSpc>
              <a:spcBef>
                <a:spcPts val="22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PODJEDNAKO ŠKOLA I NA DALJINU</a:t>
            </a:r>
          </a:p>
          <a:p>
            <a:pPr algn="ctr">
              <a:lnSpc>
                <a:spcPct val="150000"/>
              </a:lnSpc>
              <a:spcBef>
                <a:spcPts val="22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VIŠE ŠKOLA</a:t>
            </a:r>
          </a:p>
          <a:p>
            <a:pPr algn="ctr">
              <a:lnSpc>
                <a:spcPct val="150000"/>
              </a:lnSpc>
              <a:spcBef>
                <a:spcPts val="22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ZNATNO VIŠE ŠKOLA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027688"/>
              </p:ext>
            </p:extLst>
          </p:nvPr>
        </p:nvGraphicFramePr>
        <p:xfrm>
          <a:off x="1391080" y="914111"/>
          <a:ext cx="9996436" cy="5676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11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0" y="279918"/>
            <a:ext cx="11985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NASTAVE NA DALJINU I NASTAVE U 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ŠKOLI – 8. RAZREDI - VAŠA ŠKOLA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18898"/>
              </p:ext>
            </p:extLst>
          </p:nvPr>
        </p:nvGraphicFramePr>
        <p:xfrm>
          <a:off x="136991" y="881129"/>
          <a:ext cx="11807358" cy="596119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618673"/>
                <a:gridCol w="1637737"/>
                <a:gridCol w="1637737"/>
                <a:gridCol w="1637737"/>
                <a:gridCol w="1637737"/>
                <a:gridCol w="1637737"/>
              </a:tblGrid>
              <a:tr h="496766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ZNATNO VIŠE VRIJEDI ZA NASTAVU U ŠKOLI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VIŠE VRIJEDI ZA NASTAVU U ŠKOLI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PODJEDNAKO VRIJEDI</a:t>
                      </a:r>
                      <a:endParaRPr lang="hr-HR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VIŠE VRIJEDI ZA NASTAVU NA DALJINU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ZNATNO VIŠE VRIJEDI ZA NASTAVU NA DALJINU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Sadržaji koje učimo predstavljeni su na zanimljiv način.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u="none" strike="noStrike">
                          <a:effectLst/>
                          <a:latin typeface="Cambria" panose="02040503050406030204" pitchFamily="18" charset="0"/>
                        </a:rPr>
                        <a:t>Nastavnici daju jasne upute za izvršavanje zadataka.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42,9%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33,3%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4,8%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u="none" strike="noStrike">
                          <a:effectLst/>
                          <a:latin typeface="Cambria" panose="02040503050406030204" pitchFamily="18" charset="0"/>
                        </a:rPr>
                        <a:t>Izvršavanje zadataka za školu zahtijeva puno truda.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14,3%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latin typeface="Cambria" panose="02040503050406030204" pitchFamily="18" charset="0"/>
                        </a:rPr>
                        <a:t>Od nastavnika dobivamo povratne informacije o učenju redovito i na vrijeme.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52,6%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latin typeface="Cambria" panose="02040503050406030204" pitchFamily="18" charset="0"/>
                        </a:rPr>
                        <a:t>Sadržaji koje učimo predstavljeni su na način da ih možemo razumjeti.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u="none" strike="noStrike">
                          <a:effectLst/>
                          <a:latin typeface="Cambria" panose="02040503050406030204" pitchFamily="18" charset="0"/>
                        </a:rPr>
                        <a:t>Od nastavnika možemo dobiti pojašnjenja ako nam nešto nije jasno.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33,3%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14,3%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u="none" strike="noStrike">
                          <a:effectLst/>
                          <a:latin typeface="Cambria" panose="02040503050406030204" pitchFamily="18" charset="0"/>
                        </a:rPr>
                        <a:t>Dobivamo mnogo zadataka koje moramo izvršiti u kratkom roku.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55,0%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latin typeface="Cambria" panose="02040503050406030204" pitchFamily="18" charset="0"/>
                        </a:rPr>
                        <a:t>Imamo dobre odnose s nastavnicima.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latin typeface="Cambria" panose="02040503050406030204" pitchFamily="18" charset="0"/>
                        </a:rPr>
                        <a:t>Dobivamo ocjene koje zaslužujemo.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Cambria" panose="02040503050406030204" pitchFamily="18" charset="0"/>
                        </a:rPr>
                        <a:t>Nastavnici nas potiču da učimo s razumijevanjem.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47,4%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u="none" strike="noStrike" dirty="0">
                          <a:effectLst/>
                          <a:latin typeface="Cambria" panose="02040503050406030204" pitchFamily="18" charset="0"/>
                        </a:rPr>
                        <a:t>Praćenje nastave nam je naporno.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33,3%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41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68339" y="1661748"/>
            <a:ext cx="11655552" cy="27924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UČENJA U NASTAVI NA DALJINU I NASTAVI U </a:t>
            </a: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ŠKOLI</a:t>
            </a:r>
            <a:b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4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hr-HR" sz="42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sz="4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RAZREDI</a:t>
            </a:r>
            <a:endParaRPr lang="en-GB" sz="4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671691"/>
            <a:ext cx="11841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MOLIMO TE USPOREDI VRIJEDI LI NAVEDENO VIŠE ZA ZA TVOJE UČENJE KAD SE NASTAVA ODRŽAVA NA DALJINU ILI U ŠKOLI?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Domaće zadaće, lektiru i sl. pišem u zadnji čas.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Trudim se što bolje svladati gradivo koje učimo.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Učim samo ono što će nastavnici ispitivati.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Prepisujem zadaće od drugih učenika.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U učenje ulažem minimalno truda koliko je potrebno da ostvarim željeni uspjeh.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Ostalim učenicima dajem svoje domaće zadaće, sastavke i sl. da ih prepišu.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Pokušavam razumjeti ono što učim, a ne samo zapamtiti glavne dijelove.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Dogovaram se oko rješenja na testu s ostalim učenicima.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  <a:latin typeface="Cambria" panose="02040503050406030204" pitchFamily="18" charset="0"/>
              </a:rPr>
              <a:t>Pri učenju, tražim i neke dodatne sadržaje koje bih mogao naučiti.</a:t>
            </a: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 algn="ctr">
              <a:lnSpc>
                <a:spcPct val="150000"/>
              </a:lnSpc>
            </a:pPr>
            <a:r>
              <a:rPr lang="hr-HR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ZNATNO VIŠE VRIJEDI ZA NASTAVU U ŠKOLI - VIŠE </a:t>
            </a:r>
            <a:r>
              <a:rPr lang="hr-HR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VRIJEDI ZA NASTAVU U ŠKOLI </a:t>
            </a:r>
            <a:r>
              <a:rPr lang="hr-HR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– PODJEDNAKO VRIJEDI ZA NASTAVU U ŠKOLI I NA DALJINU - VIŠE </a:t>
            </a:r>
            <a:r>
              <a:rPr lang="hr-HR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VRIJEDI ZA NASTAVU </a:t>
            </a:r>
            <a:r>
              <a:rPr lang="hr-HR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NA DALJINU </a:t>
            </a:r>
            <a:r>
              <a:rPr lang="hr-HR" sz="1400" b="1" dirty="0">
                <a:solidFill>
                  <a:prstClr val="black"/>
                </a:solidFill>
                <a:latin typeface="Cambria" panose="02040503050406030204" pitchFamily="18" charset="0"/>
              </a:rPr>
              <a:t>- ZNATNO VIŠE VRIJEDI ZA NASTAVU </a:t>
            </a:r>
            <a:r>
              <a:rPr lang="hr-HR" sz="14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NA DALJINU</a:t>
            </a:r>
            <a:endParaRPr lang="hr-HR" sz="14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91" y="14656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UČENJA U NASTAVI NA DALJINU I NASTAVI U ŠKOLI</a:t>
            </a:r>
          </a:p>
        </p:txBody>
      </p:sp>
    </p:spTree>
    <p:extLst>
      <p:ext uri="{BB962C8B-B14F-4D97-AF65-F5344CB8AC3E}">
        <p14:creationId xmlns:p14="http://schemas.microsoft.com/office/powerpoint/2010/main" val="179202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2286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UČENJA U NASTAVI NA DALJINU I NASTAVI U ŠKOLI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148" y="1668631"/>
            <a:ext cx="1420448" cy="371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22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ZNATNO VIŠE NA DALJINU</a:t>
            </a:r>
          </a:p>
          <a:p>
            <a:pPr algn="ctr">
              <a:lnSpc>
                <a:spcPct val="150000"/>
              </a:lnSpc>
              <a:spcBef>
                <a:spcPts val="22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VIŠE NA DALJINU</a:t>
            </a:r>
          </a:p>
          <a:p>
            <a:pPr algn="ctr">
              <a:lnSpc>
                <a:spcPct val="150000"/>
              </a:lnSpc>
              <a:spcBef>
                <a:spcPts val="22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PODJEDNAKO ŠKOLA I NA DALJINU</a:t>
            </a:r>
          </a:p>
          <a:p>
            <a:pPr algn="ctr">
              <a:lnSpc>
                <a:spcPct val="150000"/>
              </a:lnSpc>
              <a:spcBef>
                <a:spcPts val="2200"/>
              </a:spcBef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VIŠE ŠKOLA</a:t>
            </a:r>
          </a:p>
          <a:p>
            <a:pPr algn="ctr">
              <a:lnSpc>
                <a:spcPct val="150000"/>
              </a:lnSpc>
              <a:spcBef>
                <a:spcPts val="2200"/>
              </a:spcBef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ZNATNO VIŠE ŠKOLA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256506"/>
              </p:ext>
            </p:extLst>
          </p:nvPr>
        </p:nvGraphicFramePr>
        <p:xfrm>
          <a:off x="1485971" y="672860"/>
          <a:ext cx="9996436" cy="6090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0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2400" b="1" dirty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USPOREDBA UČENJA U NASTAVI NA DALJINU I NASTAVI U </a:t>
            </a:r>
            <a:r>
              <a:rPr lang="pl-PL" sz="24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ŠKOLI – 8. RAZREDI - VAŠA ŠKOLA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23380"/>
              </p:ext>
            </p:extLst>
          </p:nvPr>
        </p:nvGraphicFramePr>
        <p:xfrm>
          <a:off x="232241" y="1290267"/>
          <a:ext cx="11807358" cy="49676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618673"/>
                <a:gridCol w="1637737"/>
                <a:gridCol w="1637737"/>
                <a:gridCol w="1637737"/>
                <a:gridCol w="1637737"/>
                <a:gridCol w="1637737"/>
              </a:tblGrid>
              <a:tr h="496766"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ZNATNO VIŠE VRIJEDI ZA NASTAVU U ŠKOLI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VIŠE VRIJEDI ZA NASTAVU U ŠKOLI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PODJEDNAKO VRIJEDI</a:t>
                      </a:r>
                      <a:endParaRPr lang="hr-HR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VIŠE VRIJEDI ZA NASTAVU NA DALJINU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effectLst/>
                          <a:latin typeface="Cambria" panose="02040503050406030204" pitchFamily="18" charset="0"/>
                        </a:rPr>
                        <a:t>ZNATNO VIŠE VRIJEDI ZA NASTAVU NA DALJINU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Domaće zadaće, lektiru i sl. pišem u zadnji čas. 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42,9%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19,0%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Trudim se što bolje svladati gradivo koje učimo.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Učim samo ono što će nastavnici ispitivati.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28,6%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57,1%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4,8%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Prepisujem zadaće od drugih učenika.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23,5%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U učenje ulažem minimalno truda koliko je potrebno da ostvarim željeni uspjeh.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Ostalim učenicima dajem svoje domaće zadaće, sastavke i sl. da ih prepišu.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71,4%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Pokušavam razumjeti ono što učim, a ne samo zapamtiti glavne dijelove.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57,1%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9,5%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Dogovaram se oko rješenja na testu s ostalim učenicima.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25,0%</a:t>
                      </a:r>
                    </a:p>
                  </a:txBody>
                  <a:tcPr marL="7620" marR="7620" marT="7620" marB="0" anchor="ctr"/>
                </a:tc>
              </a:tr>
              <a:tr h="496766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Pri učenju, tražim i neke dodatne sadržaje koje bih mogao naučiti.</a:t>
                      </a:r>
                      <a:endParaRPr lang="hr-HR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63,2%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10,5%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0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 ISTRAŽIVANJU</a:t>
            </a:r>
            <a:endParaRPr lang="hr-HR" sz="4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534898"/>
              </p:ext>
            </p:extLst>
          </p:nvPr>
        </p:nvGraphicFramePr>
        <p:xfrm>
          <a:off x="457199" y="865766"/>
          <a:ext cx="11289324" cy="5918273"/>
        </p:xfrm>
        <a:graphic>
          <a:graphicData uri="http://schemas.openxmlformats.org/drawingml/2006/table">
            <a:tbl>
              <a:tblPr firstRow="1" firstCol="1" bandRow="1"/>
              <a:tblGrid>
                <a:gridCol w="1769934"/>
                <a:gridCol w="3127230"/>
                <a:gridCol w="3124912"/>
                <a:gridCol w="3267248"/>
              </a:tblGrid>
              <a:tr h="347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OSNOVNA ŠKOLA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SREDNJA ŠKOLA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ADB"/>
                    </a:solidFill>
                  </a:tcPr>
                </a:tc>
              </a:tr>
              <a:tr h="391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RAZREDNA NASTAVA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PREDMETNA NASTAVA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1729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hr-HR" sz="1800" b="1" i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KVANTITATIVNA ISTRAŽIVAČKA DIONICA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95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Klasično </a:t>
                      </a: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istraživanje u kojem sudjeluju učenici 4. razreda osnovne škole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Klasično </a:t>
                      </a: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istraživanje u kojem sudjeluju učenici 6. i 8. razreda osnovne škole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Klasično istraživanje </a:t>
                      </a: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kojem sudjeluju učenici 2. i završnih razreda srednje škole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38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NASTAVNICI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sudjeluju učitelji razredne nastave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sudjeluju učitelji predmetne nastave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sudjeluju srednjoškolski nastavnici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6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STRUČNI SURADNICI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hr-HR" sz="18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sudjeluju</a:t>
                      </a:r>
                      <a:r>
                        <a:rPr lang="hr-HR" sz="18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stručni suradnici osnovnih škola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sudjeluju</a:t>
                      </a:r>
                      <a:r>
                        <a:rPr lang="hr-HR" sz="18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stručni suradnici srednjih škola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536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RAVNATELJI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sudjeluju</a:t>
                      </a:r>
                      <a:r>
                        <a:rPr lang="hr-HR" sz="18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ravnatelji osnovnih škola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istraživanje u kojem sudjeluju</a:t>
                      </a:r>
                      <a:r>
                        <a:rPr lang="hr-HR" sz="18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ravnatelji srednjih škola</a:t>
                      </a:r>
                      <a:endParaRPr lang="en-GB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9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960"/>
                        </a:spcAft>
                      </a:pPr>
                      <a:r>
                        <a:rPr lang="hr-HR" sz="1800" b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ŠKOLE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960"/>
                        </a:spcAft>
                      </a:pPr>
                      <a:r>
                        <a:rPr lang="hr-HR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upitnik za škole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07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68339" y="1661748"/>
            <a:ext cx="11655552" cy="2792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</a:pPr>
            <a:r>
              <a:rPr lang="hr-H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INTERPRETACIJA REZULTATA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INTERPRETACIJA REZULTATA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925479"/>
            <a:ext cx="11954933" cy="5932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Vaše škole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 najvećoj mjeri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iskazuju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da je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pandemija imala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‘ni negativan ni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pozitivan’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‘negativan’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utjecaj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 njihove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živote. Odgovori Vaših učenika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uglavnom su u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skladu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 podacima na nacionalnoj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razini,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jedino su rezultati učenika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6.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razreda Vaše škole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donekle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negativniji od rezultata cjelokupnog uzorka. 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Prema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procjenama utjecaja </a:t>
            </a:r>
            <a:r>
              <a:rPr lang="hr-HR" sz="2400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pandemije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 pojedine aspekte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života, učenici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Vaše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škole </a:t>
            </a:r>
            <a:r>
              <a:rPr kumimoji="0" lang="hr-H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najnegativnijim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procjenjuju utjecaj na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bavljenje izvanškolskim aktivnostima i hobijima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 bavljenje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tjelesnim aktivnostima i sportom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Procjene učenika 4. razreda Vaše škole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 pozitivnije na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većini tvrdnji od procjena starijih dobnih skupina.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rocjene Vaših učenika su slične nacionalnim prosjecima,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iako Vaši učenici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8.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razreda procjenjuju nešto </a:t>
            </a:r>
            <a:r>
              <a:rPr kumimoji="0" lang="hr-HR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negativnijim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utjecaj </a:t>
            </a:r>
            <a:r>
              <a:rPr kumimoji="0" lang="hr-HR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pandemije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 pojedine aspekte života.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>
                <a:srgbClr val="FF5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4.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razreda Vaše škole smatraju da su se boravak u školi i nastava tijekom pandemije COVID-19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malo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promijenili u odnosu na prethodne godine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55,9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%). </a:t>
            </a:r>
            <a:r>
              <a:rPr lang="hr-HR" sz="2400" noProof="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Doživljaj promjene u školskom </a:t>
            </a:r>
            <a:r>
              <a:rPr lang="hr-HR" sz="2400" noProof="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životu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nešto je manji</a:t>
            </a:r>
            <a:r>
              <a:rPr lang="hr-HR" sz="2400" noProof="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hr-HR" sz="2400" noProof="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za Vaše učenike nego za cjelokupni uzorak učenika. 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1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INTERPRETACIJA REZULTATA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961716"/>
            <a:ext cx="12191999" cy="5680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FF5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6. razreda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Vaše škole </a:t>
            </a:r>
            <a:r>
              <a:rPr lang="hr-HR" sz="2200" noProof="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neutralno prema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negativnom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procjenjuju utjecaj epidemioloških mjera na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njihovo iskustvo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nastave.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Negativan utjecaj odnosi se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nošenje maski na nastavi (51,5%) i nemogućnost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miješanja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 učenicima iz drugih razrednih odjela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45,4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%).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Rezultati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Vaših učenika 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uglavnom su u skladu s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rezultatima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 nacionalnoj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razini, osim za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veći broj predmeta u blok satovima.</a:t>
            </a:r>
            <a:endParaRPr kumimoji="0" lang="hr-HR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6. razreda Vaše škole </a:t>
            </a: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ističu negativan utjecaj promjena u nastavi i organizaciji škole zbog pandemije na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volju za učenje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39,5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%). 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Pozitivno je procijenjen utjecaj na razvijenost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vještina rada s računalom (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82,4%)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odnose s nastavnicima (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48,6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%). 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Procjene učenika Vaše škole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 na većini tvrdnji u 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skladu s nacionalnim prosjecima.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FF5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6. Vaše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škole kao nastavničke prakse u nastavi na daljinu u najvećoj mjeri ističu slanje materijala i zadataka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hr-HR" sz="2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64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,5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gotovo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svi).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Najrjeđe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korištene prakse su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kontaktiranje učenika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vezano uz osobno stanje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hr-HR" sz="2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60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nitko)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 </a:t>
            </a:r>
            <a:r>
              <a:rPr lang="hr-HR" sz="2200" noProof="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kontaktiranje</a:t>
            </a:r>
            <a:r>
              <a:rPr lang="hr-HR" sz="2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učenika oko pomoći u vezi učenja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(41,9%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nitko i </a:t>
            </a:r>
            <a:r>
              <a:rPr lang="hr-HR" sz="2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22,6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manjina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). </a:t>
            </a:r>
            <a:r>
              <a:rPr kumimoji="0" lang="hr-HR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 usporedbi s nacionalnim prosjekom rezultati Vaše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škole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ponešto </a:t>
            </a:r>
            <a:r>
              <a:rPr kumimoji="0" lang="hr-H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odstupaju u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praksi održavanju online nastave u prijenosu </a:t>
            </a:r>
            <a:r>
              <a:rPr kumimoji="0" lang="hr-HR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uživo</a:t>
            </a:r>
            <a:r>
              <a:rPr lang="hr-HR" sz="2200" noProof="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hr-HR" sz="2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postavljanju </a:t>
            </a:r>
            <a:r>
              <a:rPr lang="hr-HR" sz="2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materijala na online platforme za </a:t>
            </a:r>
            <a:r>
              <a:rPr lang="hr-HR" sz="2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učenje</a:t>
            </a:r>
            <a:r>
              <a:rPr lang="hr-HR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 davanju povratnih informacija o učenju i postignućima.</a:t>
            </a:r>
            <a:endParaRPr kumimoji="0" lang="hr-HR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INTERPRETACIJA REZULTATA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079367"/>
            <a:ext cx="12191999" cy="5778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200"/>
              </a:spcBef>
              <a:buClr>
                <a:srgbClr val="FF5050"/>
              </a:buClr>
              <a:buFont typeface="Wingdings" panose="05000000000000000000" pitchFamily="2" charset="2"/>
              <a:buChar char="§"/>
              <a:defRPr/>
            </a:pP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8.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razreda Vaše škole na gotovo svim tvrdnjama preferiraju nastavu u školi u odnosu na nastavu na daljinu. Posebice se to odnosi na to da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 im u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školi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sadržaji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koji uče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predstavljeni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 zanimljiv i razumljiv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način, dobivanju ocjena koje zaslužuju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 da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im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nastavnici daju jasne upute i pojašnjenja za izvršavanje zadataka.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Nastavu na daljinu učenici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povezuju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 većim brojem zadataka koje treba riješiti u kratkom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roku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80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%).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Vaši učenici na većini tvrdnji ne odstupaju </a:t>
            </a: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znatno od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nacionalnog prosjeka.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Clr>
                <a:srgbClr val="FF505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 8.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razreda Vaše škole pri usporedbi učenja u nastavi na daljinu i nastavi u školi ističu da se u školi više trude savladati gradivo koje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 i pokušavaju razumjeti ono što uče, a ne samo zapamtiti glavne dijelove.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Za učenje u nastavi na daljinu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karakterističnije je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dogovaranje oko rješenja na testu s ostalim učenicima i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ulaganje minimalnog truda koji je dovoljan za ostvarivanje željenog uspjeha.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 većini tvrdnji vezanih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uz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učenje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učenici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Vaše 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škole</a:t>
            </a:r>
            <a:r>
              <a:rPr kumimoji="0" lang="hr-HR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ne odstupaju znatno od prosječnih odgovora cjelokupnog uzorka učenika 8. razreda, koji su bliži neutralnom odgovoru „podjednako vrijedi za nastavu u školi i nastavu na daljinu”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349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99075" y="1786388"/>
            <a:ext cx="11802964" cy="2503318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Cambria" panose="02040503050406030204" pitchFamily="18" charset="0"/>
              </a:rPr>
              <a:t>ZA DODATNE INFORMACIJE:</a:t>
            </a:r>
            <a:br>
              <a:rPr lang="hr-HR" sz="4000" dirty="0" smtClean="0">
                <a:latin typeface="Cambria" panose="02040503050406030204" pitchFamily="18" charset="0"/>
              </a:rPr>
            </a:br>
            <a:r>
              <a:rPr lang="hr-HR" sz="3200" dirty="0" err="1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hlinkClick r:id="rId2"/>
              </a:rPr>
              <a:t>boris@idi.hr</a:t>
            </a:r>
            <a:r>
              <a:rPr lang="hr-HR" sz="32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hr-HR" sz="32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hr-HR" sz="3200" dirty="0" err="1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hlinkClick r:id="rId3"/>
              </a:rPr>
              <a:t>zrinka@idi.hr</a:t>
            </a:r>
            <a:r>
              <a:rPr lang="hr-HR" sz="32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hr-HR" sz="40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hr-HR" sz="40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endParaRPr lang="hr-HR" sz="4000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050" name="Picture 2" descr="memorandum_headIDIZ_CIR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38" y="4940657"/>
            <a:ext cx="7562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18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018" y="1366661"/>
            <a:ext cx="111480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80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161 ŠKOLA</a:t>
            </a:r>
          </a:p>
          <a:p>
            <a:pPr algn="ctr"/>
            <a:endParaRPr lang="hr-HR" sz="4600" dirty="0" smtClean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r-HR" sz="3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76</a:t>
            </a: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 OSNOVNIH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r-HR" sz="3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75</a:t>
            </a: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 SREDNJIH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r-HR" sz="3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10</a:t>
            </a: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 ŠKOLA IZ POTRESIMA POGOĐENE SMŽ</a:t>
            </a:r>
            <a:endParaRPr lang="hr-HR" sz="3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U SVAKOJ ŠKOLI</a:t>
            </a:r>
            <a:endParaRPr lang="hr-HR" sz="4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8570" y="1306082"/>
            <a:ext cx="10872598" cy="5359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Ravnatelj – </a:t>
            </a: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online upitnik</a:t>
            </a: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Stručni suradnici – </a:t>
            </a: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online upitnik</a:t>
            </a: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Učitelji i nastavnici – </a:t>
            </a: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online upitnici: posebne inačice po razinama (razredna i predmetna OŠ/</a:t>
            </a:r>
            <a:r>
              <a:rPr lang="hr-HR" sz="3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SŠ</a:t>
            </a: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) i vrstama škola (strukovne, gimnazije i mješovite)</a:t>
            </a: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Učenici – </a:t>
            </a:r>
            <a:r>
              <a:rPr lang="hr-HR" sz="3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provedba uživo u suradnji sa školama</a:t>
            </a:r>
          </a:p>
          <a:p>
            <a:pPr marL="1143000" lvl="1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OŠ – 4., 6. i 8. razredi</a:t>
            </a:r>
          </a:p>
          <a:p>
            <a:pPr marL="1143000" lvl="1" indent="-685800">
              <a:spcBef>
                <a:spcPts val="600"/>
              </a:spcBef>
              <a:spcAft>
                <a:spcPts val="6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SŠ – 2. i završni razredi</a:t>
            </a:r>
          </a:p>
        </p:txBody>
      </p:sp>
    </p:spTree>
    <p:extLst>
      <p:ext uri="{BB962C8B-B14F-4D97-AF65-F5344CB8AC3E}">
        <p14:creationId xmlns:p14="http://schemas.microsoft.com/office/powerpoint/2010/main" val="35175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OSTVARENI UZORAK</a:t>
            </a:r>
            <a:endParaRPr lang="hr-HR" sz="4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6750" y="1214643"/>
            <a:ext cx="110109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600" dirty="0" smtClean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RAVNATELJI OSNOVNIH I SREDNJIH ŠKOLA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</a:pPr>
            <a:r>
              <a:rPr lang="hr-HR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	</a:t>
            </a:r>
            <a:r>
              <a:rPr lang="hr-HR" sz="3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	</a:t>
            </a:r>
            <a:r>
              <a:rPr lang="hr-HR" sz="3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N = 161</a:t>
            </a: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STRUČNI SURADNICI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</a:pPr>
            <a:r>
              <a:rPr lang="hr-HR" sz="3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	</a:t>
            </a:r>
            <a:r>
              <a:rPr lang="hr-HR" sz="3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	</a:t>
            </a:r>
            <a:r>
              <a:rPr lang="hr-HR" sz="3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N = 417</a:t>
            </a:r>
          </a:p>
        </p:txBody>
      </p:sp>
    </p:spTree>
    <p:extLst>
      <p:ext uri="{BB962C8B-B14F-4D97-AF65-F5344CB8AC3E}">
        <p14:creationId xmlns:p14="http://schemas.microsoft.com/office/powerpoint/2010/main" val="29839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23" y="65547"/>
            <a:ext cx="111149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OSTVARENI UZORAK</a:t>
            </a:r>
            <a:endParaRPr lang="hr-HR" sz="4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5131" y="865766"/>
            <a:ext cx="1219314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600" b="1" dirty="0" smtClean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  <a:p>
            <a:pPr marL="685800" indent="-685800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UČITELJI I NASTAVNICI </a:t>
            </a:r>
            <a:endParaRPr lang="hr-HR" sz="3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</a:pPr>
            <a:r>
              <a:rPr lang="hr-HR" sz="3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	</a:t>
            </a:r>
            <a:r>
              <a:rPr lang="hr-HR" sz="3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UKUPNI N = 5019</a:t>
            </a:r>
          </a:p>
          <a:p>
            <a:pPr marL="714375" lvl="1" indent="-714375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OŠ: razredni 957 + predmetni 1470 </a:t>
            </a:r>
            <a:endParaRPr lang="hr-HR" sz="3600" dirty="0">
              <a:solidFill>
                <a:prstClr val="black">
                  <a:lumMod val="65000"/>
                  <a:lumOff val="35000"/>
                </a:prstClr>
              </a:solidFill>
              <a:latin typeface="Cambria" panose="02040503050406030204" pitchFamily="18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</a:pPr>
            <a:r>
              <a:rPr lang="hr-HR" sz="36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	</a:t>
            </a:r>
            <a:r>
              <a:rPr lang="hr-HR" sz="3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N = 2427</a:t>
            </a:r>
          </a:p>
          <a:p>
            <a:pPr marL="714375" lvl="1" indent="-714375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  <a:buFont typeface="Wingdings" panose="05000000000000000000" pitchFamily="2" charset="2"/>
              <a:buChar char="§"/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SŠ: strukovni 1276 + gimnazijski 515 + mješovite 578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rgbClr val="FF5050"/>
              </a:buClr>
            </a:pPr>
            <a:r>
              <a:rPr lang="hr-HR" sz="3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mbria" panose="02040503050406030204" pitchFamily="18" charset="0"/>
              </a:rPr>
              <a:t>	</a:t>
            </a:r>
            <a:r>
              <a:rPr lang="hr-HR" sz="3600" b="1" dirty="0" smtClean="0">
                <a:solidFill>
                  <a:srgbClr val="FF5050"/>
                </a:solidFill>
                <a:latin typeface="Cambria" panose="02040503050406030204" pitchFamily="18" charset="0"/>
              </a:rPr>
              <a:t>N = 2369</a:t>
            </a:r>
          </a:p>
        </p:txBody>
      </p:sp>
    </p:spTree>
    <p:extLst>
      <p:ext uri="{BB962C8B-B14F-4D97-AF65-F5344CB8AC3E}">
        <p14:creationId xmlns:p14="http://schemas.microsoft.com/office/powerpoint/2010/main" val="86740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4313</TotalTime>
  <Words>3727</Words>
  <Application>Microsoft Office PowerPoint</Application>
  <PresentationFormat>Widescreen</PresentationFormat>
  <Paragraphs>815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VAŠA ŠKOLA  Učenici 4. razreda – 95 Učenici 6. razreda – 35 Učenici 8. razreda - 21  </vt:lpstr>
      <vt:lpstr>PowerPoint Presentation</vt:lpstr>
      <vt:lpstr>PowerPoint Presentation</vt:lpstr>
      <vt:lpstr>A. UTJECAJ PANDEMIJE COVID-19 NA ŽIVOT UČENIKA  4., 6. i 8. RAZREDI</vt:lpstr>
      <vt:lpstr>PowerPoint Presentation</vt:lpstr>
      <vt:lpstr>PowerPoint Presentation</vt:lpstr>
      <vt:lpstr>PowerPoint Presentation</vt:lpstr>
      <vt:lpstr>PowerPoint Presentation</vt:lpstr>
      <vt:lpstr>B. UTJECAJ PANDEMIJE COVID-19  NA POJEDINE ASPEKTE ŽIVOTA 4., 6. i 8. RAZREDI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 DOŽIVLJAJ PROMJENA U ŠKOLI TIJEKOM PANDEMIJE 4. RAZREDI</vt:lpstr>
      <vt:lpstr>PowerPoint Presentation</vt:lpstr>
      <vt:lpstr>PowerPoint Presentation</vt:lpstr>
      <vt:lpstr>D. UTJECAJ EPIDEMIOLOŠKIH MJERA NA UČENIČKO ISKUSTVO NASTAVE 6. RAZREDI</vt:lpstr>
      <vt:lpstr>PowerPoint Presentation</vt:lpstr>
      <vt:lpstr>PowerPoint Presentation</vt:lpstr>
      <vt:lpstr>PowerPoint Presentation</vt:lpstr>
      <vt:lpstr>E. UTJECAJ PROMJENA U NASTAVI I ORGANIZACIJI ŠKOLE NA ČIMBENIKE U OBRAZOVNOM PROCESU 6. RAZREDI</vt:lpstr>
      <vt:lpstr>PowerPoint Presentation</vt:lpstr>
      <vt:lpstr>PowerPoint Presentation</vt:lpstr>
      <vt:lpstr>PowerPoint Presentation</vt:lpstr>
      <vt:lpstr>F. NASTAVNIČKE PRAKSE U NASTAVI NA DALJINU 6. RAZREDI</vt:lpstr>
      <vt:lpstr>PowerPoint Presentation</vt:lpstr>
      <vt:lpstr>PowerPoint Presentation</vt:lpstr>
      <vt:lpstr>PowerPoint Presentation</vt:lpstr>
      <vt:lpstr>G. USPOREDBA NASTAVE NA DALJINU I NASTAVE U ŠKOLI 8. RAZREDI</vt:lpstr>
      <vt:lpstr>PowerPoint Presentation</vt:lpstr>
      <vt:lpstr>PowerPoint Presentation</vt:lpstr>
      <vt:lpstr>PowerPoint Presentation</vt:lpstr>
      <vt:lpstr>H. USPOREDBA UČENJA U NASTAVI NA DALJINU I NASTAVI U ŠKOLI 8. RAZREDI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 DODATNE INFORMACIJE: boris@idi.hr zrinka@idi.hr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PRELIMINARNI REZULTATI</dc:title>
  <dc:creator>ZRINKA</dc:creator>
  <cp:lastModifiedBy>Galant</cp:lastModifiedBy>
  <cp:revision>263</cp:revision>
  <cp:lastPrinted>2021-07-20T07:58:55Z</cp:lastPrinted>
  <dcterms:created xsi:type="dcterms:W3CDTF">2017-12-31T14:54:12Z</dcterms:created>
  <dcterms:modified xsi:type="dcterms:W3CDTF">2021-08-19T13:45:17Z</dcterms:modified>
</cp:coreProperties>
</file>