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7" r:id="rId3"/>
    <p:sldId id="295" r:id="rId4"/>
    <p:sldId id="266" r:id="rId5"/>
    <p:sldId id="262" r:id="rId6"/>
    <p:sldId id="260" r:id="rId7"/>
    <p:sldId id="261" r:id="rId8"/>
    <p:sldId id="303" r:id="rId9"/>
    <p:sldId id="301" r:id="rId10"/>
    <p:sldId id="259" r:id="rId11"/>
    <p:sldId id="292" r:id="rId12"/>
    <p:sldId id="265" r:id="rId13"/>
    <p:sldId id="282" r:id="rId14"/>
    <p:sldId id="276" r:id="rId15"/>
    <p:sldId id="305" r:id="rId16"/>
    <p:sldId id="272" r:id="rId17"/>
    <p:sldId id="304" r:id="rId18"/>
    <p:sldId id="284" r:id="rId19"/>
    <p:sldId id="285" r:id="rId20"/>
    <p:sldId id="286" r:id="rId21"/>
    <p:sldId id="278" r:id="rId22"/>
    <p:sldId id="288" r:id="rId23"/>
    <p:sldId id="279" r:id="rId24"/>
    <p:sldId id="289" r:id="rId25"/>
    <p:sldId id="287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2" d="100"/>
          <a:sy n="72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65F377-1A48-4154-85D9-F1E6C43C6DED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D98B49A-8C06-418C-BA2E-88665710F35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54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EKO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</a:t>
            </a:r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Content Placeholder 6" descr="logo_za_naslovnic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104456" cy="4104456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48200" y="1772816"/>
            <a:ext cx="4038600" cy="43533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 </a:t>
            </a:r>
            <a:r>
              <a:rPr lang="hr-HR" sz="3600" dirty="0" smtClean="0"/>
              <a:t> </a:t>
            </a:r>
            <a:r>
              <a:rPr lang="hr-HR" sz="3600" dirty="0" smtClean="0"/>
              <a:t>   </a:t>
            </a:r>
            <a:r>
              <a:rPr lang="hr-HR" sz="4000" dirty="0" smtClean="0">
                <a:solidFill>
                  <a:schemeClr val="tx2"/>
                </a:solidFill>
              </a:rPr>
              <a:t/>
            </a:r>
            <a:br>
              <a:rPr lang="hr-HR" sz="4000" dirty="0" smtClean="0">
                <a:solidFill>
                  <a:schemeClr val="tx2"/>
                </a:solidFill>
              </a:rPr>
            </a:br>
            <a:r>
              <a:rPr lang="hr-HR" sz="4600" b="1" dirty="0" smtClean="0">
                <a:solidFill>
                  <a:srgbClr val="00B050"/>
                </a:solidFill>
              </a:rPr>
              <a:t>“MI </a:t>
            </a:r>
            <a:r>
              <a:rPr lang="hr-HR" sz="4600" b="1" dirty="0" smtClean="0">
                <a:solidFill>
                  <a:srgbClr val="00B050"/>
                </a:solidFill>
              </a:rPr>
              <a:t>JEDEMO</a:t>
            </a:r>
            <a:endParaRPr lang="hr-HR" sz="4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r-HR" sz="4600" b="1" dirty="0" smtClean="0">
                <a:solidFill>
                  <a:srgbClr val="00B050"/>
                </a:solidFill>
              </a:rPr>
              <a:t> </a:t>
            </a:r>
            <a:r>
              <a:rPr lang="hr-HR" sz="4600" b="1" dirty="0" smtClean="0">
                <a:solidFill>
                  <a:srgbClr val="00B050"/>
                </a:solidFill>
              </a:rPr>
              <a:t>ODGOVORNO”</a:t>
            </a:r>
            <a:endParaRPr lang="hr-HR" sz="4600" dirty="0" smtClean="0">
              <a:solidFill>
                <a:srgbClr val="00B050"/>
              </a:solidFill>
            </a:endParaRPr>
          </a:p>
          <a:p>
            <a:endParaRPr lang="hr-HR" dirty="0"/>
          </a:p>
        </p:txBody>
      </p:sp>
      <p:pic>
        <p:nvPicPr>
          <p:cNvPr id="5" name="Picture 4" descr="pobjednicki_logo.jpg"/>
          <p:cNvPicPr>
            <a:picLocks noChangeAspect="1"/>
          </p:cNvPicPr>
          <p:nvPr/>
        </p:nvPicPr>
        <p:blipFill>
          <a:blip r:embed="rId3" cstate="print"/>
          <a:srcRect r="19179"/>
          <a:stretch>
            <a:fillRect/>
          </a:stretch>
        </p:blipFill>
        <p:spPr>
          <a:xfrm>
            <a:off x="6516216" y="404664"/>
            <a:ext cx="190638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Globalno problematični prehrambeni trendovi:</a:t>
            </a:r>
            <a:endParaRPr lang="hr-HR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3886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1. gubitak prehrane koja se temelji na sezonskoj hrani </a:t>
            </a:r>
          </a:p>
          <a:p>
            <a:pPr>
              <a:buNone/>
            </a:pPr>
            <a:r>
              <a:rPr lang="hr-HR" dirty="0" smtClean="0"/>
              <a:t>2. povećana potrošnja mesa i mliječnih proizvoda </a:t>
            </a:r>
          </a:p>
          <a:p>
            <a:pPr>
              <a:buNone/>
            </a:pPr>
            <a:r>
              <a:rPr lang="hr-HR" dirty="0" smtClean="0"/>
              <a:t>3. galopirajuća potrošnja visoko prerađene hrane i prisutnost palminog ulja u polovici prerađene hrane </a:t>
            </a:r>
          </a:p>
          <a:p>
            <a:pPr>
              <a:buNone/>
            </a:pPr>
            <a:r>
              <a:rPr lang="hr-HR" dirty="0" smtClean="0"/>
              <a:t>4. sve veća udaljenost između uzgajivača hrane i potrošača </a:t>
            </a:r>
          </a:p>
          <a:p>
            <a:pPr>
              <a:buNone/>
            </a:pPr>
            <a:r>
              <a:rPr lang="hr-HR" dirty="0" smtClean="0"/>
              <a:t>5. veliki porast količine bačene hrane </a:t>
            </a:r>
          </a:p>
          <a:p>
            <a:pPr>
              <a:buNone/>
            </a:pPr>
            <a:r>
              <a:rPr lang="hr-HR" dirty="0" smtClean="0"/>
              <a:t>6. ubrzani gubitak raznolikih sorti i pasmina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49976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Problematičan trend br.1: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svaka hrana u svako vrijeme, odsvugdje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96952"/>
            <a:ext cx="3297560" cy="1944216"/>
          </a:xfrm>
        </p:spPr>
        <p:txBody>
          <a:bodyPr/>
          <a:lstStyle/>
          <a:p>
            <a:endParaRPr lang="hr-HR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srgbClr val="0F6FC6"/>
              </a:buClr>
            </a:pPr>
            <a:endParaRPr lang="hr-HR" sz="3200" b="0" dirty="0" smtClean="0">
              <a:solidFill>
                <a:srgbClr val="0F6FC6">
                  <a:lumMod val="75000"/>
                </a:srgbClr>
              </a:solidFill>
            </a:endParaRPr>
          </a:p>
          <a:p>
            <a:endParaRPr lang="hr-HR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srgbClr val="0F6FC6"/>
              </a:buClr>
            </a:pPr>
            <a:r>
              <a:rPr lang="hr-HR" sz="3200" b="0" dirty="0" smtClean="0">
                <a:solidFill>
                  <a:schemeClr val="tx2"/>
                </a:solidFill>
              </a:rPr>
              <a:t>Je li pravo vrijeme </a:t>
            </a:r>
          </a:p>
          <a:p>
            <a:pPr lvl="0">
              <a:buClr>
                <a:srgbClr val="0F6FC6"/>
              </a:buClr>
            </a:pPr>
            <a:r>
              <a:rPr lang="hr-HR" sz="3200" b="0" dirty="0" smtClean="0">
                <a:solidFill>
                  <a:schemeClr val="tx2"/>
                </a:solidFill>
              </a:rPr>
              <a:t>da se jedu jagode?</a:t>
            </a:r>
          </a:p>
          <a:p>
            <a:endParaRPr lang="hr-H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Content Placeholder 4" descr="jagode_5710acfa6189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708920"/>
            <a:ext cx="37338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10801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rgbClr val="FF0000"/>
                </a:solidFill>
              </a:rPr>
              <a:t> Pravilno, odgovorno: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Konzumacija lokalne i sezonske hrane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4864"/>
            <a:ext cx="7772400" cy="3814936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chemeClr val="tx2"/>
                </a:solidFill>
              </a:rPr>
              <a:t>smanjuje potrošnju energije za transport hrane</a:t>
            </a: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smanjuje emisiju stakleničkih plinova koji uzrokuju klimatske promjene</a:t>
            </a: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doprinosi očuvanju bioraznolikosti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Problematičan trend br.2: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globalno povećanje potrošnje mesa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b="1" dirty="0" smtClean="0"/>
              <a:t>   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Veza između “šnicla” (odrezaka) i amazonske prašume!?</a:t>
            </a:r>
            <a:endParaRPr lang="hr-H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Bayer\Desktop\Mi jedemo odgovorno\preuzm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93096"/>
            <a:ext cx="2466975" cy="1847850"/>
          </a:xfrm>
          <a:prstGeom prst="rect">
            <a:avLst/>
          </a:prstGeom>
          <a:noFill/>
        </p:spPr>
      </p:pic>
      <p:pic>
        <p:nvPicPr>
          <p:cNvPr id="2050" name="Picture 2" descr="C:\Users\Bayer\Desktop\Mi jedemo odgovorno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2428875" cy="187642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004048" y="1628800"/>
            <a:ext cx="3678942" cy="4391000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Pravilno, odgovorno:</a:t>
            </a:r>
            <a:r>
              <a:rPr lang="hr-HR" b="1" dirty="0" smtClean="0">
                <a:solidFill>
                  <a:srgbClr val="FF0000"/>
                </a:solidFill>
              </a:rPr>
              <a:t>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Manja konzumacija mesa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pomaže u borbi protiv klimatskih promjena</a:t>
            </a:r>
          </a:p>
          <a:p>
            <a:pPr>
              <a:buNone/>
            </a:pPr>
            <a:endParaRPr lang="hr-HR" sz="800" dirty="0" smtClean="0"/>
          </a:p>
          <a:p>
            <a:r>
              <a:rPr lang="hr-HR" dirty="0" smtClean="0"/>
              <a:t>pomaže u očuvanju voda </a:t>
            </a:r>
          </a:p>
          <a:p>
            <a:pPr>
              <a:buNone/>
            </a:pPr>
            <a:endParaRPr lang="hr-HR" sz="800" dirty="0" smtClean="0"/>
          </a:p>
          <a:p>
            <a:r>
              <a:rPr lang="hr-HR" dirty="0" smtClean="0"/>
              <a:t>konzumacija boljeg mesa (nastalog održivom proizvodnjom) pomaže sačuvati podzemne vode, kvalitetu tla i životinjske pasmine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Problematičan trend br.3: </a:t>
            </a:r>
            <a:r>
              <a:rPr lang="vi-VN" dirty="0" smtClean="0">
                <a:latin typeface="Calibri" pitchFamily="34" charset="0"/>
              </a:rPr>
              <a:t>jedemo sve veće količine visoko prerađene hrane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    Što je zajedničko keksima, sladoledu, čipsu i čokoladicama? </a:t>
            </a:r>
          </a:p>
          <a:p>
            <a:endParaRPr lang="hr-HR" dirty="0"/>
          </a:p>
        </p:txBody>
      </p:sp>
      <p:pic>
        <p:nvPicPr>
          <p:cNvPr id="5" name="Content Placeholder 4" descr="MoreHealthyLessJun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0501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692696"/>
            <a:ext cx="7772400" cy="547260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>
                <a:solidFill>
                  <a:schemeClr val="tx2"/>
                </a:solidFill>
              </a:rPr>
              <a:t>konzumacija manjih količina visoko prerađene hrane, a više svježih i neprerađenih namirnica pridonosi boljem zdravlju </a:t>
            </a:r>
          </a:p>
          <a:p>
            <a:pPr>
              <a:buNone/>
            </a:pPr>
            <a:endParaRPr lang="hr-HR" sz="800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konzumacija svježe hrane zahtjeva manji utrošak proizvodne energije od prerađenih ili zamrznutih namirnica i stoga ne uzrokuje klimatske promjene </a:t>
            </a:r>
          </a:p>
          <a:p>
            <a:pPr>
              <a:buNone/>
            </a:pPr>
            <a:endParaRPr lang="hr-HR" sz="800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odabir hrane koja ne sadrži palmino ulje pomaže očuvanju indonezijskih prašuma i života lokalnih stanovnika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Pravilno, odgovorno:</a:t>
            </a:r>
            <a:br>
              <a:rPr lang="hr-HR" dirty="0" smtClean="0"/>
            </a:br>
            <a:r>
              <a:rPr lang="hr-HR" b="1" dirty="0" smtClean="0"/>
              <a:t>Veće uzimanje svježe i neprerađene hrane</a:t>
            </a:r>
            <a:endParaRPr lang="hr-HR" dirty="0"/>
          </a:p>
        </p:txBody>
      </p:sp>
      <p:pic>
        <p:nvPicPr>
          <p:cNvPr id="2051" name="Picture 3" descr="C:\Users\Bayer\Desktop\Mi jedemo odgovorno\preuzm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3028950" cy="1514475"/>
          </a:xfrm>
          <a:prstGeom prst="rect">
            <a:avLst/>
          </a:prstGeom>
          <a:noFill/>
        </p:spPr>
      </p:pic>
      <p:pic>
        <p:nvPicPr>
          <p:cNvPr id="2054" name="Picture 6" descr="C:\Users\Bayer\Desktop\Mi jedemo odgovorno\preuzm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2705100" cy="1685925"/>
          </a:xfrm>
          <a:prstGeom prst="rect">
            <a:avLst/>
          </a:prstGeom>
          <a:noFill/>
        </p:spPr>
      </p:pic>
      <p:pic>
        <p:nvPicPr>
          <p:cNvPr id="2056" name="Picture 8" descr="C:\Users\Bayer\Desktop\Mi jedemo odgovorno\images (1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80928"/>
            <a:ext cx="2286000" cy="1600200"/>
          </a:xfrm>
          <a:prstGeom prst="rect">
            <a:avLst/>
          </a:prstGeom>
          <a:noFill/>
        </p:spPr>
      </p:pic>
      <p:pic>
        <p:nvPicPr>
          <p:cNvPr id="2057" name="Picture 9" descr="C:\Users\Bayer\Desktop\Mi jedemo odgovorno\MealReplac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653136"/>
            <a:ext cx="2836540" cy="1881935"/>
          </a:xfrm>
          <a:prstGeom prst="rect">
            <a:avLst/>
          </a:prstGeom>
          <a:noFill/>
        </p:spPr>
      </p:pic>
      <p:pic>
        <p:nvPicPr>
          <p:cNvPr id="15" name="Picture 5" descr="C:\Users\Bayer\Desktop\Mi jedemo odgovorno\preuzmi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2981325" cy="1533525"/>
          </a:xfrm>
          <a:prstGeom prst="rect">
            <a:avLst/>
          </a:prstGeom>
          <a:noFill/>
        </p:spPr>
      </p:pic>
      <p:pic>
        <p:nvPicPr>
          <p:cNvPr id="16" name="Picture 7" descr="C:\Users\Bayer\Desktop\Mi jedemo odgovorno\preuzmi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1703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Problematičan trend br.4: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latin typeface="Calibri" pitchFamily="34" charset="0"/>
              </a:rPr>
              <a:t>sve veća </a:t>
            </a:r>
            <a:r>
              <a:rPr lang="hr-HR" dirty="0" smtClean="0">
                <a:latin typeface="Calibri" pitchFamily="34" charset="0"/>
              </a:rPr>
              <a:t>udaljenost</a:t>
            </a:r>
            <a:r>
              <a:rPr lang="vi-VN" dirty="0" smtClean="0">
                <a:latin typeface="Calibri" pitchFamily="34" charset="0"/>
              </a:rPr>
              <a:t> između uzgajivača i potrošača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7920880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92080" y="375420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smtClean="0">
                <a:solidFill>
                  <a:schemeClr val="tx2"/>
                </a:solidFill>
              </a:rPr>
              <a:t>Koju udaljenosti prevali naša hrana i koliko joj vremena treba da bi došla do naših tanjura?</a:t>
            </a:r>
            <a:endParaRPr lang="hr-HR" sz="26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168592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Pravilno, odgovorno: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>
                <a:solidFill>
                  <a:schemeClr val="tx2"/>
                </a:solidFill>
              </a:rPr>
              <a:t>Kupovanjem hrane na tržnicama uzgojene na domaćim obiteljskim poljoprivrednim gospodarstvima, po mogućnosti organski, EKO ili BIO proizvod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   Glavni cilj projekta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hr-HR" sz="2800" dirty="0" smtClean="0"/>
          </a:p>
          <a:p>
            <a:pPr>
              <a:lnSpc>
                <a:spcPct val="150000"/>
              </a:lnSpc>
            </a:pPr>
            <a:r>
              <a:rPr lang="hr-HR" sz="2800" dirty="0" smtClean="0"/>
              <a:t>motivirati učenike da preispitaju svoje prehrambene navike te zauzmu globalno odgovoran odnos prema hrani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Problematičan trend br.5: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pl-PL" dirty="0" smtClean="0"/>
              <a:t>u svijetu se baci jedna trećina hrane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Bayer\Desktop\Mi jedemo odgovorno\poster_PTDs_2014_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3"/>
            <a:ext cx="3240360" cy="4844338"/>
          </a:xfrm>
          <a:prstGeom prst="rect">
            <a:avLst/>
          </a:prstGeom>
          <a:noFill/>
        </p:spPr>
      </p:pic>
      <p:pic>
        <p:nvPicPr>
          <p:cNvPr id="3075" name="Picture 3" descr="C:\Users\Bayer\Desktop\Mi jedemo odgovorno\OTPAD_prozirna_k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213032" cy="480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>
                <a:solidFill>
                  <a:srgbClr val="FF0000"/>
                </a:solidFill>
              </a:rPr>
              <a:t>Pravilno, odgovorno:  </a:t>
            </a:r>
            <a:r>
              <a:rPr lang="hr-HR" sz="3600" dirty="0" smtClean="0"/>
              <a:t>Ne bacajmo hranu!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Manje bacanje hrane pomaže u očuvanju vode</a:t>
            </a:r>
          </a:p>
          <a:p>
            <a:r>
              <a:rPr lang="hr-HR" dirty="0" smtClean="0"/>
              <a:t>Manje bacanje hrane pridonosi smanjenju emisije stakleničkih plinova</a:t>
            </a:r>
          </a:p>
          <a:p>
            <a:r>
              <a:rPr lang="hr-HR" dirty="0" smtClean="0"/>
              <a:t>Manje bacanje hrane pomaže u očuvanju energije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293096"/>
            <a:ext cx="1924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621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100" dirty="0" smtClean="0">
                <a:solidFill>
                  <a:srgbClr val="FF0000"/>
                </a:solidFill>
              </a:rPr>
              <a:t>Problematičan trend br.6: </a:t>
            </a:r>
            <a:r>
              <a:rPr lang="hr-HR" sz="3100" dirty="0" smtClean="0"/>
              <a:t>sa sve većom standardizacijom prehrane, gubi se raznolikost namirnica </a:t>
            </a:r>
            <a:endParaRPr lang="hr-H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    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Bayer\Desktop\Mi jedemo odgovorno\preuzm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597294" cy="314476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253111" cy="27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3968" y="5157192"/>
            <a:ext cx="43924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0F6FC6"/>
              </a:buClr>
              <a:buSzPct val="85000"/>
            </a:pPr>
            <a:r>
              <a:rPr lang="hr-HR" sz="2600" dirty="0" smtClean="0">
                <a:solidFill>
                  <a:srgbClr val="04617B"/>
                </a:solidFill>
              </a:rPr>
              <a:t>    </a:t>
            </a:r>
            <a:r>
              <a:rPr lang="hr-HR" sz="2600" dirty="0" smtClean="0">
                <a:solidFill>
                  <a:schemeClr val="tx2"/>
                </a:solidFill>
              </a:rPr>
              <a:t>Očuvanje raznolikosti</a:t>
            </a:r>
          </a:p>
          <a:p>
            <a:pPr marL="274320" lvl="0" indent="-274320">
              <a:spcBef>
                <a:spcPts val="580"/>
              </a:spcBef>
              <a:buClr>
                <a:srgbClr val="0F6FC6"/>
              </a:buClr>
              <a:buSzPct val="85000"/>
            </a:pPr>
            <a:r>
              <a:rPr lang="hr-HR" sz="2600" dirty="0" smtClean="0">
                <a:solidFill>
                  <a:schemeClr val="tx2"/>
                </a:solidFill>
              </a:rPr>
              <a:t>    u mojem vrtu </a:t>
            </a:r>
            <a:endParaRPr lang="hr-HR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rgbClr val="FF0000"/>
                </a:solidFill>
              </a:rPr>
              <a:t>Pravilno, odgovorno: </a:t>
            </a:r>
            <a:r>
              <a:rPr lang="hr-HR" b="1" dirty="0" smtClean="0"/>
              <a:t>Čuvanje i uzgoj starih vrsta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4572000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očuvanje raznolikosti biljnih sorti i životinjskih pasmina</a:t>
            </a:r>
          </a:p>
          <a:p>
            <a:endParaRPr lang="hr-HR" sz="800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uzgoj lokalnih sorti pomaže hranidbenom sustavu da se prilagodi klimatskim promjenama </a:t>
            </a:r>
          </a:p>
          <a:p>
            <a:pPr>
              <a:buNone/>
            </a:pPr>
            <a:endParaRPr lang="hr-HR" sz="800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konzumacija raznolikih sorti i pasmina pomaže održanju zdrave i ukusne prehrane 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622676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Kako smanjiti ekološki otisak hrane?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   Jedimo odgovorno i zdravo!</a:t>
            </a:r>
          </a:p>
        </p:txBody>
      </p:sp>
      <p:pic>
        <p:nvPicPr>
          <p:cNvPr id="5" name="Content Placeholder 3" descr="image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179961" cy="4451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ODGOVORNA PREHRANA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   </a:t>
            </a:r>
            <a:r>
              <a:rPr lang="pl-PL" sz="2800" dirty="0" smtClean="0"/>
              <a:t>„Prehrana je odgovorna kad se uzme u obzir</a:t>
            </a:r>
          </a:p>
          <a:p>
            <a:pPr>
              <a:lnSpc>
                <a:spcPct val="150000"/>
              </a:lnSpc>
              <a:buNone/>
            </a:pPr>
            <a:r>
              <a:rPr lang="hr-HR" sz="2800" dirty="0" smtClean="0"/>
              <a:t>   </a:t>
            </a:r>
            <a:r>
              <a:rPr lang="sv-SE" sz="2800" dirty="0" smtClean="0"/>
              <a:t>njezin utjecaj na kvalitetu ljudskog života u svim</a:t>
            </a:r>
          </a:p>
          <a:p>
            <a:pPr>
              <a:lnSpc>
                <a:spcPct val="150000"/>
              </a:lnSpc>
              <a:buNone/>
            </a:pPr>
            <a:r>
              <a:rPr lang="hr-HR" sz="2800" dirty="0" smtClean="0"/>
              <a:t>   njegovim dimenzijama: zdravlje, upravljanje</a:t>
            </a:r>
          </a:p>
          <a:p>
            <a:pPr>
              <a:lnSpc>
                <a:spcPct val="150000"/>
              </a:lnSpc>
              <a:buNone/>
            </a:pPr>
            <a:r>
              <a:rPr lang="hr-HR" sz="2800" dirty="0" smtClean="0"/>
              <a:t>   prirodnim resursima, gospodarstvo,prostorno planiranje, okoliš, borba protiv siromaštva i socijalne isključenosti, društveni život, kultura, itd.“</a:t>
            </a:r>
          </a:p>
          <a:p>
            <a:pPr>
              <a:buNone/>
            </a:pPr>
            <a:endParaRPr lang="hr-HR" dirty="0" smtClean="0"/>
          </a:p>
          <a:p>
            <a:pPr algn="r"/>
            <a:r>
              <a:rPr lang="hr-HR" dirty="0" smtClean="0"/>
              <a:t>Council of Europe, 2006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b="1" dirty="0" smtClean="0">
                <a:latin typeface="Arial" pitchFamily="34" charset="0"/>
                <a:cs typeface="Arial" pitchFamily="34" charset="0"/>
              </a:rPr>
            </a:br>
            <a:r>
              <a:rPr lang="hr-HR" b="1" dirty="0" smtClean="0">
                <a:cs typeface="Arial" pitchFamily="34" charset="0"/>
              </a:rPr>
              <a:t>   </a:t>
            </a:r>
            <a:r>
              <a:rPr lang="hr-HR" dirty="0" smtClean="0">
                <a:cs typeface="Arial" pitchFamily="34" charset="0"/>
              </a:rPr>
              <a:t>Zašto su važne prehrambene navike? </a:t>
            </a:r>
            <a:endParaRPr lang="hr-HR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dirty="0" smtClean="0"/>
              <a:t>    </a:t>
            </a:r>
            <a:r>
              <a:rPr lang="vi-VN" sz="2400" dirty="0" smtClean="0"/>
              <a:t>Svjetska populacija neprestano raste i do 2050. godine će i dalje isti planet morati prehraniti tri puta više ljudi nego stoljeće prije.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vi-VN" sz="2400" dirty="0" smtClean="0"/>
              <a:t>Naš izbor hran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 utječe</a:t>
            </a:r>
            <a:r>
              <a:rPr lang="hr-HR" sz="2400" dirty="0" smtClean="0"/>
              <a:t> </a:t>
            </a:r>
            <a:r>
              <a:rPr lang="vi-VN" sz="2400" dirty="0" smtClean="0"/>
              <a:t>na klimu, na korištenje resursa poput vode ili zemlje, na sposobnosti ljudi da se prehrane i da žive dostojnim životom ovdje i širom svijeta. 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</a:t>
            </a:r>
          </a:p>
          <a:p>
            <a:pPr>
              <a:buNone/>
            </a:pPr>
            <a:endParaRPr lang="hr-H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Ekološki otisak hrane</a:t>
            </a:r>
            <a:br>
              <a:rPr lang="hr-HR" b="1" dirty="0" smtClean="0"/>
            </a:br>
            <a:r>
              <a:rPr lang="hr-HR" b="1" dirty="0" smtClean="0"/>
              <a:t> </a:t>
            </a:r>
            <a:r>
              <a:rPr lang="hr-HR" dirty="0" smtClean="0"/>
              <a:t>(FOOD</a:t>
            </a:r>
            <a:r>
              <a:rPr lang="hr-HR" dirty="0" smtClean="0">
                <a:sym typeface="Symbol"/>
              </a:rPr>
              <a:t>S  CARBON</a:t>
            </a:r>
            <a:r>
              <a:rPr lang="hr-HR" dirty="0" smtClean="0"/>
              <a:t>  FOOTPRINT)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r-HR" sz="3600" b="1" dirty="0" smtClean="0"/>
          </a:p>
          <a:p>
            <a:pPr algn="ctr">
              <a:buNone/>
            </a:pPr>
            <a:endParaRPr lang="hr-HR" sz="3600" b="1" dirty="0" smtClean="0"/>
          </a:p>
          <a:p>
            <a:pPr algn="ctr">
              <a:buNone/>
            </a:pPr>
            <a:endParaRPr lang="hr-HR" sz="3600" b="1" dirty="0" smtClean="0"/>
          </a:p>
          <a:p>
            <a:pPr algn="ctr">
              <a:buNone/>
            </a:pPr>
            <a:endParaRPr lang="hr-HR" sz="3600" b="1" dirty="0" smtClean="0"/>
          </a:p>
          <a:p>
            <a:pPr algn="ctr">
              <a:buNone/>
            </a:pPr>
            <a:endParaRPr lang="hr-HR" sz="3600" b="1" dirty="0" smtClean="0"/>
          </a:p>
          <a:p>
            <a:pPr algn="ctr">
              <a:buNone/>
            </a:pPr>
            <a:endParaRPr lang="hr-HR" sz="3600" b="1" dirty="0" smtClean="0"/>
          </a:p>
          <a:p>
            <a:pPr algn="ctr">
              <a:buNone/>
            </a:pPr>
            <a:endParaRPr lang="hr-HR" sz="3600" b="1" dirty="0"/>
          </a:p>
        </p:txBody>
      </p:sp>
      <p:pic>
        <p:nvPicPr>
          <p:cNvPr id="4" name="Content Placeholder 3" descr="foods-carbon-foot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905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PROIZVODNJA HRANE danas: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pridonosi globalnom zatopljenju (i klimatskim promjenama) više nego svi automobili, kamioni i avioni zajedno</a:t>
            </a:r>
          </a:p>
          <a:p>
            <a:pPr>
              <a:buNone/>
            </a:pPr>
            <a:endParaRPr lang="hr-HR" sz="900" dirty="0" smtClean="0"/>
          </a:p>
          <a:p>
            <a:r>
              <a:rPr lang="hr-HR" dirty="0" smtClean="0"/>
              <a:t>iskorištava 70% slatke vode te uvelike umanjuje kvalitetu vode zbog onečišćavanja pesticidima i gnojivima</a:t>
            </a:r>
          </a:p>
          <a:p>
            <a:pPr>
              <a:buNone/>
            </a:pPr>
            <a:endParaRPr lang="hr-HR" sz="900" dirty="0" smtClean="0"/>
          </a:p>
          <a:p>
            <a:r>
              <a:rPr lang="hr-HR" dirty="0" smtClean="0"/>
              <a:t>ubrzava gubitak bioraznolikosti</a:t>
            </a:r>
          </a:p>
          <a:p>
            <a:pPr>
              <a:buNone/>
            </a:pPr>
            <a:endParaRPr lang="hr-HR" sz="900" dirty="0" smtClean="0"/>
          </a:p>
          <a:p>
            <a:r>
              <a:rPr lang="hr-HR" dirty="0" smtClean="0"/>
              <a:t>uzročnik je krčenja šuma i dezertifikacije (opustinjavanja 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 smtClean="0">
                <a:cs typeface="Arial" pitchFamily="34" charset="0"/>
              </a:rPr>
              <a:t>Svaka vrsta hrane ostavlja drukčiji otisak:</a:t>
            </a:r>
            <a:endParaRPr lang="hr-HR" dirty="0">
              <a:cs typeface="Arial" pitchFamily="34" charset="0"/>
            </a:endParaRPr>
          </a:p>
        </p:txBody>
      </p:sp>
      <p:pic>
        <p:nvPicPr>
          <p:cNvPr id="4" name="Content Placeholder 3" descr="images (1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995351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Globalnom zatopljavanju najviše doprinosi uzgoj krava:</a:t>
            </a:r>
            <a:endParaRPr lang="hr-HR" dirty="0"/>
          </a:p>
        </p:txBody>
      </p:sp>
      <p:pic>
        <p:nvPicPr>
          <p:cNvPr id="4" name="Content Placeholder 3" descr="la-vach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8242616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73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MESO kao hrana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7584" y="1484784"/>
            <a:ext cx="7859216" cy="10081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b="0" dirty="0" smtClean="0">
                <a:solidFill>
                  <a:schemeClr val="tx2"/>
                </a:solidFill>
              </a:rPr>
              <a:t> </a:t>
            </a:r>
            <a:r>
              <a:rPr lang="hr-HR" sz="2800" b="0" dirty="0" smtClean="0">
                <a:solidFill>
                  <a:schemeClr val="tx2"/>
                </a:solidFill>
                <a:latin typeface="+mn-lt"/>
              </a:rPr>
              <a:t>oko 28% emisije stakleničkih plinova nastaje zato što jedemo meso</a:t>
            </a:r>
            <a:endParaRPr lang="hr-HR" sz="2800" b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0" name="Picture 2" descr="C:\Users\Bayer\Desktop\Mi jedemo odgovorno\images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828925" cy="1619250"/>
          </a:xfrm>
          <a:prstGeom prst="rect">
            <a:avLst/>
          </a:prstGeom>
          <a:noFill/>
        </p:spPr>
      </p:pic>
      <p:pic>
        <p:nvPicPr>
          <p:cNvPr id="2051" name="Picture 3" descr="C:\Users\Bayer\Desktop\Mi jedemo odgovorno\images (8)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53136"/>
            <a:ext cx="3238500" cy="1409700"/>
          </a:xfrm>
          <a:prstGeom prst="rect">
            <a:avLst/>
          </a:prstGeom>
          <a:noFill/>
        </p:spPr>
      </p:pic>
      <p:pic>
        <p:nvPicPr>
          <p:cNvPr id="2052" name="Picture 4" descr="C:\Users\Bayer\Desktop\Mi jedemo odgovorno\preuzm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762250" cy="1657350"/>
          </a:xfrm>
          <a:prstGeom prst="rect">
            <a:avLst/>
          </a:prstGeom>
          <a:noFill/>
        </p:spPr>
      </p:pic>
      <p:pic>
        <p:nvPicPr>
          <p:cNvPr id="2053" name="Picture 5" descr="C:\Users\Bayer\Desktop\Mi jedemo odgovorno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2705100" cy="1685925"/>
          </a:xfrm>
          <a:prstGeom prst="rect">
            <a:avLst/>
          </a:prstGeom>
          <a:noFill/>
        </p:spPr>
      </p:pic>
      <p:pic>
        <p:nvPicPr>
          <p:cNvPr id="2054" name="Picture 6" descr="C:\Users\Bayer\Desktop\Mi jedemo odgovorno\images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9289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</a:t>
            </a:r>
            <a:r>
              <a:rPr lang="hr-HR" sz="3600" dirty="0" smtClean="0"/>
              <a:t>POVRĆE</a:t>
            </a:r>
            <a:endParaRPr lang="hr-H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764704"/>
            <a:ext cx="3749040" cy="5255096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nasuprot mesu, povrće uzrokuje znatno manju emisiju stakleničkih plinova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 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u svijetu je sve više ljudi koji prihvaćaju vegetarijanstvo i veganstvo ili barem zeleni ponedjeljak (ponedjeljak bez mesa)</a:t>
            </a:r>
          </a:p>
          <a:p>
            <a:endParaRPr lang="hr-HR" dirty="0"/>
          </a:p>
        </p:txBody>
      </p:sp>
      <p:pic>
        <p:nvPicPr>
          <p:cNvPr id="5" name="Picture 2" descr="C:\Users\Bayer\Desktop\Mi jedemo odgovorno\Vegetable-Grow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84" y="2132856"/>
            <a:ext cx="440388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666</TotalTime>
  <Words>571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 EKO projekt</vt:lpstr>
      <vt:lpstr>   Glavni cilj projekta </vt:lpstr>
      <vt:lpstr>      Zašto su važne prehrambene navike? </vt:lpstr>
      <vt:lpstr>      Ekološki otisak hrane  (FOODS  CARBON  FOOTPRINT)</vt:lpstr>
      <vt:lpstr>      PROIZVODNJA HRANE danas:</vt:lpstr>
      <vt:lpstr>     Svaka vrsta hrane ostavlja drukčiji otisak:</vt:lpstr>
      <vt:lpstr> Globalnom zatopljavanju najviše doprinosi uzgoj krava:</vt:lpstr>
      <vt:lpstr>       MESO kao hrana</vt:lpstr>
      <vt:lpstr>       POVRĆE</vt:lpstr>
      <vt:lpstr>Globalno problematični prehrambeni trendovi:</vt:lpstr>
      <vt:lpstr>Problematičan trend br.1:  svaka hrana u svako vrijeme, odsvugdje</vt:lpstr>
      <vt:lpstr>         Pravilno, odgovorno: Konzumacija lokalne i sezonske hrane</vt:lpstr>
      <vt:lpstr>Problematičan trend br.2:  globalno povećanje potrošnje mesa </vt:lpstr>
      <vt:lpstr>Pravilno, odgovorno:  Manja konzumacija mesa</vt:lpstr>
      <vt:lpstr>Problematičan trend br.3: jedemo sve veće količine visoko prerađene hrane</vt:lpstr>
      <vt:lpstr>Slide 16</vt:lpstr>
      <vt:lpstr>  Pravilno, odgovorno: Veće uzimanje svježe i neprerađene hrane</vt:lpstr>
      <vt:lpstr>Problematičan trend br.4: sve veća udaljenost između uzgajivača i potrošača</vt:lpstr>
      <vt:lpstr>Pravilno, odgovorno:</vt:lpstr>
      <vt:lpstr>Problematičan trend br.5: u svijetu se baci jedna trećina hrane </vt:lpstr>
      <vt:lpstr>    Pravilno, odgovorno:  Ne bacajmo hranu!  </vt:lpstr>
      <vt:lpstr>         Problematičan trend br.6: sa sve većom standardizacijom prehrane, gubi se raznolikost namirnica </vt:lpstr>
      <vt:lpstr>            Pravilno, odgovorno: Čuvanje i uzgoj starih vrsta</vt:lpstr>
      <vt:lpstr>Kako smanjiti ekološki otisak hrane?</vt:lpstr>
      <vt:lpstr>ODGOVORNA PREHRANA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škola</dc:title>
  <dc:creator>Bayer</dc:creator>
  <cp:lastModifiedBy>Bayer</cp:lastModifiedBy>
  <cp:revision>101</cp:revision>
  <dcterms:created xsi:type="dcterms:W3CDTF">2016-12-02T21:50:11Z</dcterms:created>
  <dcterms:modified xsi:type="dcterms:W3CDTF">2017-01-26T10:11:29Z</dcterms:modified>
</cp:coreProperties>
</file>